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6"/>
  </p:notesMasterIdLst>
  <p:sldIdLst>
    <p:sldId id="257"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56"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9933"/>
    <a:srgbClr val="0099FF"/>
    <a:srgbClr val="A50021"/>
    <a:srgbClr val="00CC00"/>
    <a:srgbClr val="33CC3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004" autoAdjust="0"/>
    <p:restoredTop sz="94660"/>
  </p:normalViewPr>
  <p:slideViewPr>
    <p:cSldViewPr snapToGrid="0">
      <p:cViewPr varScale="1">
        <p:scale>
          <a:sx n="76" d="100"/>
          <a:sy n="76" d="100"/>
        </p:scale>
        <p:origin x="102" y="636"/>
      </p:cViewPr>
      <p:guideLst/>
    </p:cSldViewPr>
  </p:slideViewPr>
  <p:notesTextViewPr>
    <p:cViewPr>
      <p:scale>
        <a:sx n="1" d="1"/>
        <a:sy n="1" d="1"/>
      </p:scale>
      <p:origin x="0" y="0"/>
    </p:cViewPr>
  </p:notesTextViewPr>
  <p:notesViewPr>
    <p:cSldViewPr snapToGrid="0">
      <p:cViewPr varScale="1">
        <p:scale>
          <a:sx n="81" d="100"/>
          <a:sy n="81" d="100"/>
        </p:scale>
        <p:origin x="2832" y="9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7CCF411-A8C1-4496-A430-F2FD4871FEC5}" type="datetimeFigureOut">
              <a:rPr lang="en-US" smtClean="0"/>
              <a:t>8/5/2024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F64AD18-F287-4E28-AE5C-9AF68EAE2941}" type="slidenum">
              <a:rPr lang="en-US" smtClean="0"/>
              <a:t>‹#›</a:t>
            </a:fld>
            <a:endParaRPr lang="en-US"/>
          </a:p>
        </p:txBody>
      </p:sp>
    </p:spTree>
    <p:extLst>
      <p:ext uri="{BB962C8B-B14F-4D97-AF65-F5344CB8AC3E}">
        <p14:creationId xmlns:p14="http://schemas.microsoft.com/office/powerpoint/2010/main" val="5424858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49"/>
            <a:ext cx="5486400" cy="4030932"/>
          </a:xfrm>
        </p:spPr>
        <p:txBody>
          <a:bodyPr/>
          <a:lstStyle/>
          <a:p>
            <a:r>
              <a:rPr lang="en-US" b="1" dirty="0">
                <a:solidFill>
                  <a:schemeClr val="accent5">
                    <a:lumMod val="75000"/>
                  </a:schemeClr>
                </a:solidFill>
              </a:rPr>
              <a:t>+ Come Holy Spirit…</a:t>
            </a:r>
          </a:p>
          <a:p>
            <a:r>
              <a:rPr lang="en-US" b="1" dirty="0">
                <a:solidFill>
                  <a:schemeClr val="accent1">
                    <a:lumMod val="60000"/>
                    <a:lumOff val="40000"/>
                  </a:schemeClr>
                </a:solidFill>
              </a:rPr>
              <a:t>Boundaries</a:t>
            </a:r>
            <a:r>
              <a:rPr lang="en-US" dirty="0"/>
              <a:t> – This discussion and the book are taken from the Catholic Christian Perspective.  The Catholic Church considers the Tradition and Scriptures and teaches that marriage is between a man and a woman, a sacrament of service to each other and the Church, the Body of Christ.  </a:t>
            </a:r>
          </a:p>
          <a:p>
            <a:r>
              <a:rPr lang="en-US" b="1" dirty="0">
                <a:solidFill>
                  <a:schemeClr val="accent2">
                    <a:lumMod val="75000"/>
                  </a:schemeClr>
                </a:solidFill>
              </a:rPr>
              <a:t>Parable</a:t>
            </a:r>
            <a:r>
              <a:rPr lang="en-US" b="1" dirty="0"/>
              <a:t> </a:t>
            </a:r>
            <a:r>
              <a:rPr lang="en-US" dirty="0"/>
              <a:t>– Why ‘a cord’?  And why a ‘three-ply’ cord?  Eccl quote is an ancient proverb and Truth.  </a:t>
            </a:r>
          </a:p>
          <a:p>
            <a:r>
              <a:rPr lang="en-US" b="1" dirty="0">
                <a:solidFill>
                  <a:srgbClr val="C00000"/>
                </a:solidFill>
              </a:rPr>
              <a:t>Fibers</a:t>
            </a:r>
            <a:r>
              <a:rPr lang="en-US" dirty="0"/>
              <a:t> – What do you believe?  Where Christian faith is concerned there are principles a person is asked to discipline themselves to.  This discusses some of those fundamental principles.</a:t>
            </a:r>
          </a:p>
          <a:p>
            <a:r>
              <a:rPr lang="en-US" b="1" dirty="0">
                <a:solidFill>
                  <a:schemeClr val="accent6">
                    <a:lumMod val="75000"/>
                  </a:schemeClr>
                </a:solidFill>
              </a:rPr>
              <a:t>The Three Strands </a:t>
            </a:r>
            <a:r>
              <a:rPr lang="en-US" dirty="0"/>
              <a:t>– woman, man, God. As the proverb says; one may be overcome, two may be stronger, with the third greater strength is added</a:t>
            </a:r>
          </a:p>
          <a:p>
            <a:r>
              <a:rPr lang="en-US" b="1" dirty="0">
                <a:solidFill>
                  <a:schemeClr val="accent6">
                    <a:lumMod val="75000"/>
                  </a:schemeClr>
                </a:solidFill>
              </a:rPr>
              <a:t>Covenant</a:t>
            </a:r>
            <a:r>
              <a:rPr lang="en-US" dirty="0"/>
              <a:t> – a life-long commitment of self to another and for another.  Not 50 -50</a:t>
            </a:r>
          </a:p>
          <a:p>
            <a:r>
              <a:rPr lang="en-US" b="1" dirty="0">
                <a:solidFill>
                  <a:schemeClr val="accent6">
                    <a:lumMod val="75000"/>
                  </a:schemeClr>
                </a:solidFill>
              </a:rPr>
              <a:t>Speaking</a:t>
            </a:r>
            <a:r>
              <a:rPr lang="en-US" dirty="0"/>
              <a:t> – speech is the power of creation.  God said ‘let there be…’ and it appeared.  Don’t want to believe allegory?  How about modern commercials on radio/TV/internet?</a:t>
            </a:r>
          </a:p>
          <a:p>
            <a:r>
              <a:rPr lang="en-US" b="1" dirty="0">
                <a:solidFill>
                  <a:schemeClr val="accent6">
                    <a:lumMod val="75000"/>
                  </a:schemeClr>
                </a:solidFill>
              </a:rPr>
              <a:t>Healing</a:t>
            </a:r>
            <a:r>
              <a:rPr lang="en-US" dirty="0"/>
              <a:t> – the fibers will break.  ‘Life gets in the way’.  How do we heal?</a:t>
            </a:r>
          </a:p>
          <a:p>
            <a:r>
              <a:rPr lang="en-US" b="1" dirty="0">
                <a:solidFill>
                  <a:schemeClr val="accent5">
                    <a:lumMod val="75000"/>
                  </a:schemeClr>
                </a:solidFill>
              </a:rPr>
              <a:t>The Altar </a:t>
            </a:r>
            <a:r>
              <a:rPr lang="en-US" dirty="0"/>
              <a:t>– the source and summit of Christian Faith (not just Catholic) is the New Testament of ‘do this in remembrance of Me’.  Catholic Mass is heavenly worship</a:t>
            </a:r>
          </a:p>
          <a:p>
            <a:r>
              <a:rPr lang="en-US" b="1" dirty="0"/>
              <a:t>Epilogue</a:t>
            </a:r>
            <a:r>
              <a:rPr lang="en-US" dirty="0"/>
              <a:t> – Intensions – how the book is a useful tool</a:t>
            </a:r>
          </a:p>
          <a:p>
            <a:r>
              <a:rPr lang="en-US" b="1" dirty="0"/>
              <a:t>Closing –</a:t>
            </a:r>
            <a:r>
              <a:rPr lang="en-US" dirty="0"/>
              <a:t> Two examples and the Lord’s Prayer</a:t>
            </a:r>
            <a:endParaRPr lang="en-US" b="1" dirty="0"/>
          </a:p>
        </p:txBody>
      </p:sp>
      <p:sp>
        <p:nvSpPr>
          <p:cNvPr id="4" name="Slide Number Placeholder 3"/>
          <p:cNvSpPr>
            <a:spLocks noGrp="1"/>
          </p:cNvSpPr>
          <p:nvPr>
            <p:ph type="sldNum" sz="quarter" idx="5"/>
          </p:nvPr>
        </p:nvSpPr>
        <p:spPr/>
        <p:txBody>
          <a:bodyPr/>
          <a:lstStyle/>
          <a:p>
            <a:fld id="{6F64AD18-F287-4E28-AE5C-9AF68EAE2941}" type="slidenum">
              <a:rPr lang="en-US" smtClean="0"/>
              <a:t>3</a:t>
            </a:fld>
            <a:endParaRPr lang="en-US"/>
          </a:p>
        </p:txBody>
      </p:sp>
    </p:spTree>
    <p:extLst>
      <p:ext uri="{BB962C8B-B14F-4D97-AF65-F5344CB8AC3E}">
        <p14:creationId xmlns:p14="http://schemas.microsoft.com/office/powerpoint/2010/main" val="9973119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B59B59-88C9-3DB9-7F44-79B6502985C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FC6DC70-ECBC-6DA7-BA3C-F6F8A1AD702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927828A-F10B-1D61-FF58-EF77B52024E2}"/>
              </a:ext>
            </a:extLst>
          </p:cNvPr>
          <p:cNvSpPr>
            <a:spLocks noGrp="1"/>
          </p:cNvSpPr>
          <p:nvPr>
            <p:ph type="dt" sz="half" idx="10"/>
          </p:nvPr>
        </p:nvSpPr>
        <p:spPr/>
        <p:txBody>
          <a:bodyPr/>
          <a:lstStyle/>
          <a:p>
            <a:fld id="{773C24D8-0796-48C6-817E-5AB5D924EFE4}" type="datetimeFigureOut">
              <a:rPr lang="en-US" smtClean="0"/>
              <a:t>8/5/2024</a:t>
            </a:fld>
            <a:endParaRPr lang="en-US"/>
          </a:p>
        </p:txBody>
      </p:sp>
      <p:sp>
        <p:nvSpPr>
          <p:cNvPr id="5" name="Footer Placeholder 4">
            <a:extLst>
              <a:ext uri="{FF2B5EF4-FFF2-40B4-BE49-F238E27FC236}">
                <a16:creationId xmlns:a16="http://schemas.microsoft.com/office/drawing/2014/main" id="{181BEAAE-4A34-1AC2-B38C-5A583AB0B0B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7F8CBA4-BFDA-7EFC-E92B-EA7025ECD2E5}"/>
              </a:ext>
            </a:extLst>
          </p:cNvPr>
          <p:cNvSpPr>
            <a:spLocks noGrp="1"/>
          </p:cNvSpPr>
          <p:nvPr>
            <p:ph type="sldNum" sz="quarter" idx="12"/>
          </p:nvPr>
        </p:nvSpPr>
        <p:spPr/>
        <p:txBody>
          <a:bodyPr/>
          <a:lstStyle/>
          <a:p>
            <a:fld id="{2CBACEEC-49CC-44D5-BAE3-16438E7CCEC1}" type="slidenum">
              <a:rPr lang="en-US" smtClean="0"/>
              <a:t>‹#›</a:t>
            </a:fld>
            <a:endParaRPr lang="en-US"/>
          </a:p>
        </p:txBody>
      </p:sp>
    </p:spTree>
    <p:extLst>
      <p:ext uri="{BB962C8B-B14F-4D97-AF65-F5344CB8AC3E}">
        <p14:creationId xmlns:p14="http://schemas.microsoft.com/office/powerpoint/2010/main" val="42068198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34D184-82BE-DE8E-31E0-0F56C8D371A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5F330D8-9CFE-DE04-08A2-5047A8BA1A3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7AEA9D1-B19C-271B-A5DE-5C41B8CDB418}"/>
              </a:ext>
            </a:extLst>
          </p:cNvPr>
          <p:cNvSpPr>
            <a:spLocks noGrp="1"/>
          </p:cNvSpPr>
          <p:nvPr>
            <p:ph type="dt" sz="half" idx="10"/>
          </p:nvPr>
        </p:nvSpPr>
        <p:spPr/>
        <p:txBody>
          <a:bodyPr/>
          <a:lstStyle/>
          <a:p>
            <a:fld id="{773C24D8-0796-48C6-817E-5AB5D924EFE4}" type="datetimeFigureOut">
              <a:rPr lang="en-US" smtClean="0"/>
              <a:t>8/5/2024</a:t>
            </a:fld>
            <a:endParaRPr lang="en-US"/>
          </a:p>
        </p:txBody>
      </p:sp>
      <p:sp>
        <p:nvSpPr>
          <p:cNvPr id="5" name="Footer Placeholder 4">
            <a:extLst>
              <a:ext uri="{FF2B5EF4-FFF2-40B4-BE49-F238E27FC236}">
                <a16:creationId xmlns:a16="http://schemas.microsoft.com/office/drawing/2014/main" id="{CE40EF9B-5D31-D2F2-FE86-479F6E0AFE6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B1680D0-25B9-8BED-6AA8-4025286F3913}"/>
              </a:ext>
            </a:extLst>
          </p:cNvPr>
          <p:cNvSpPr>
            <a:spLocks noGrp="1"/>
          </p:cNvSpPr>
          <p:nvPr>
            <p:ph type="sldNum" sz="quarter" idx="12"/>
          </p:nvPr>
        </p:nvSpPr>
        <p:spPr/>
        <p:txBody>
          <a:bodyPr/>
          <a:lstStyle/>
          <a:p>
            <a:fld id="{2CBACEEC-49CC-44D5-BAE3-16438E7CCEC1}" type="slidenum">
              <a:rPr lang="en-US" smtClean="0"/>
              <a:t>‹#›</a:t>
            </a:fld>
            <a:endParaRPr lang="en-US"/>
          </a:p>
        </p:txBody>
      </p:sp>
    </p:spTree>
    <p:extLst>
      <p:ext uri="{BB962C8B-B14F-4D97-AF65-F5344CB8AC3E}">
        <p14:creationId xmlns:p14="http://schemas.microsoft.com/office/powerpoint/2010/main" val="20307734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11C8181-D464-6314-E8A0-B3F5F0C321C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B370E57-E9C8-6B7B-485E-033E1587D8D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6DB0BD7-CC1F-4683-0F26-E396893E7AE5}"/>
              </a:ext>
            </a:extLst>
          </p:cNvPr>
          <p:cNvSpPr>
            <a:spLocks noGrp="1"/>
          </p:cNvSpPr>
          <p:nvPr>
            <p:ph type="dt" sz="half" idx="10"/>
          </p:nvPr>
        </p:nvSpPr>
        <p:spPr/>
        <p:txBody>
          <a:bodyPr/>
          <a:lstStyle/>
          <a:p>
            <a:fld id="{773C24D8-0796-48C6-817E-5AB5D924EFE4}" type="datetimeFigureOut">
              <a:rPr lang="en-US" smtClean="0"/>
              <a:t>8/5/2024</a:t>
            </a:fld>
            <a:endParaRPr lang="en-US"/>
          </a:p>
        </p:txBody>
      </p:sp>
      <p:sp>
        <p:nvSpPr>
          <p:cNvPr id="5" name="Footer Placeholder 4">
            <a:extLst>
              <a:ext uri="{FF2B5EF4-FFF2-40B4-BE49-F238E27FC236}">
                <a16:creationId xmlns:a16="http://schemas.microsoft.com/office/drawing/2014/main" id="{06E1A90C-2BC0-BEAF-49F7-D3E0A1782EF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7C1AD4D-8873-3511-5DDE-594CDF68368B}"/>
              </a:ext>
            </a:extLst>
          </p:cNvPr>
          <p:cNvSpPr>
            <a:spLocks noGrp="1"/>
          </p:cNvSpPr>
          <p:nvPr>
            <p:ph type="sldNum" sz="quarter" idx="12"/>
          </p:nvPr>
        </p:nvSpPr>
        <p:spPr/>
        <p:txBody>
          <a:bodyPr/>
          <a:lstStyle/>
          <a:p>
            <a:fld id="{2CBACEEC-49CC-44D5-BAE3-16438E7CCEC1}" type="slidenum">
              <a:rPr lang="en-US" smtClean="0"/>
              <a:t>‹#›</a:t>
            </a:fld>
            <a:endParaRPr lang="en-US"/>
          </a:p>
        </p:txBody>
      </p:sp>
    </p:spTree>
    <p:extLst>
      <p:ext uri="{BB962C8B-B14F-4D97-AF65-F5344CB8AC3E}">
        <p14:creationId xmlns:p14="http://schemas.microsoft.com/office/powerpoint/2010/main" val="15147923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02DCED-4DD0-E6E5-1C4D-E3F30D5841E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03C6E37-3DC2-6393-398F-CFF865CE50E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2328183-C42A-E251-D032-1B1E7D58B0F3}"/>
              </a:ext>
            </a:extLst>
          </p:cNvPr>
          <p:cNvSpPr>
            <a:spLocks noGrp="1"/>
          </p:cNvSpPr>
          <p:nvPr>
            <p:ph type="dt" sz="half" idx="10"/>
          </p:nvPr>
        </p:nvSpPr>
        <p:spPr/>
        <p:txBody>
          <a:bodyPr/>
          <a:lstStyle/>
          <a:p>
            <a:fld id="{773C24D8-0796-48C6-817E-5AB5D924EFE4}" type="datetimeFigureOut">
              <a:rPr lang="en-US" smtClean="0"/>
              <a:t>8/5/2024</a:t>
            </a:fld>
            <a:endParaRPr lang="en-US"/>
          </a:p>
        </p:txBody>
      </p:sp>
      <p:sp>
        <p:nvSpPr>
          <p:cNvPr id="5" name="Footer Placeholder 4">
            <a:extLst>
              <a:ext uri="{FF2B5EF4-FFF2-40B4-BE49-F238E27FC236}">
                <a16:creationId xmlns:a16="http://schemas.microsoft.com/office/drawing/2014/main" id="{F5548082-DABF-BC48-B846-8B254B4E318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9C9C852-B9FE-D313-E16A-C8178880466D}"/>
              </a:ext>
            </a:extLst>
          </p:cNvPr>
          <p:cNvSpPr>
            <a:spLocks noGrp="1"/>
          </p:cNvSpPr>
          <p:nvPr>
            <p:ph type="sldNum" sz="quarter" idx="12"/>
          </p:nvPr>
        </p:nvSpPr>
        <p:spPr/>
        <p:txBody>
          <a:bodyPr/>
          <a:lstStyle/>
          <a:p>
            <a:fld id="{2CBACEEC-49CC-44D5-BAE3-16438E7CCEC1}" type="slidenum">
              <a:rPr lang="en-US" smtClean="0"/>
              <a:t>‹#›</a:t>
            </a:fld>
            <a:endParaRPr lang="en-US"/>
          </a:p>
        </p:txBody>
      </p:sp>
    </p:spTree>
    <p:extLst>
      <p:ext uri="{BB962C8B-B14F-4D97-AF65-F5344CB8AC3E}">
        <p14:creationId xmlns:p14="http://schemas.microsoft.com/office/powerpoint/2010/main" val="25907905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7CDE29-2AA5-D941-ED87-3B9BB961975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94C2271-B157-83A2-C91A-28234E2C1C78}"/>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5AD56E3-EDD7-D30A-B3B1-8DBD5E55A5BF}"/>
              </a:ext>
            </a:extLst>
          </p:cNvPr>
          <p:cNvSpPr>
            <a:spLocks noGrp="1"/>
          </p:cNvSpPr>
          <p:nvPr>
            <p:ph type="dt" sz="half" idx="10"/>
          </p:nvPr>
        </p:nvSpPr>
        <p:spPr/>
        <p:txBody>
          <a:bodyPr/>
          <a:lstStyle/>
          <a:p>
            <a:fld id="{773C24D8-0796-48C6-817E-5AB5D924EFE4}" type="datetimeFigureOut">
              <a:rPr lang="en-US" smtClean="0"/>
              <a:t>8/5/2024</a:t>
            </a:fld>
            <a:endParaRPr lang="en-US"/>
          </a:p>
        </p:txBody>
      </p:sp>
      <p:sp>
        <p:nvSpPr>
          <p:cNvPr id="5" name="Footer Placeholder 4">
            <a:extLst>
              <a:ext uri="{FF2B5EF4-FFF2-40B4-BE49-F238E27FC236}">
                <a16:creationId xmlns:a16="http://schemas.microsoft.com/office/drawing/2014/main" id="{D02045D8-0746-89B9-EE63-8781E87CFB6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C34534C-3E7F-B708-8D5C-C4FCB549AEFC}"/>
              </a:ext>
            </a:extLst>
          </p:cNvPr>
          <p:cNvSpPr>
            <a:spLocks noGrp="1"/>
          </p:cNvSpPr>
          <p:nvPr>
            <p:ph type="sldNum" sz="quarter" idx="12"/>
          </p:nvPr>
        </p:nvSpPr>
        <p:spPr/>
        <p:txBody>
          <a:bodyPr/>
          <a:lstStyle/>
          <a:p>
            <a:fld id="{2CBACEEC-49CC-44D5-BAE3-16438E7CCEC1}" type="slidenum">
              <a:rPr lang="en-US" smtClean="0"/>
              <a:t>‹#›</a:t>
            </a:fld>
            <a:endParaRPr lang="en-US"/>
          </a:p>
        </p:txBody>
      </p:sp>
    </p:spTree>
    <p:extLst>
      <p:ext uri="{BB962C8B-B14F-4D97-AF65-F5344CB8AC3E}">
        <p14:creationId xmlns:p14="http://schemas.microsoft.com/office/powerpoint/2010/main" val="37106503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B25914-3F37-6C2C-9CAB-0B0A2CCAA88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C8EF5B1-4699-BD04-695B-F67F6219C8C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C623D0A-4ABA-44B4-FEB3-330FDC158ED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3524FD5-3AD8-A7CA-90F8-F671CF40AACA}"/>
              </a:ext>
            </a:extLst>
          </p:cNvPr>
          <p:cNvSpPr>
            <a:spLocks noGrp="1"/>
          </p:cNvSpPr>
          <p:nvPr>
            <p:ph type="dt" sz="half" idx="10"/>
          </p:nvPr>
        </p:nvSpPr>
        <p:spPr/>
        <p:txBody>
          <a:bodyPr/>
          <a:lstStyle/>
          <a:p>
            <a:fld id="{773C24D8-0796-48C6-817E-5AB5D924EFE4}" type="datetimeFigureOut">
              <a:rPr lang="en-US" smtClean="0"/>
              <a:t>8/5/2024</a:t>
            </a:fld>
            <a:endParaRPr lang="en-US"/>
          </a:p>
        </p:txBody>
      </p:sp>
      <p:sp>
        <p:nvSpPr>
          <p:cNvPr id="6" name="Footer Placeholder 5">
            <a:extLst>
              <a:ext uri="{FF2B5EF4-FFF2-40B4-BE49-F238E27FC236}">
                <a16:creationId xmlns:a16="http://schemas.microsoft.com/office/drawing/2014/main" id="{B4689678-02E5-AEC9-6511-48494D8183C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50D4E7D-7D25-335F-53DE-42124A4BA8E9}"/>
              </a:ext>
            </a:extLst>
          </p:cNvPr>
          <p:cNvSpPr>
            <a:spLocks noGrp="1"/>
          </p:cNvSpPr>
          <p:nvPr>
            <p:ph type="sldNum" sz="quarter" idx="12"/>
          </p:nvPr>
        </p:nvSpPr>
        <p:spPr/>
        <p:txBody>
          <a:bodyPr/>
          <a:lstStyle/>
          <a:p>
            <a:fld id="{2CBACEEC-49CC-44D5-BAE3-16438E7CCEC1}" type="slidenum">
              <a:rPr lang="en-US" smtClean="0"/>
              <a:t>‹#›</a:t>
            </a:fld>
            <a:endParaRPr lang="en-US"/>
          </a:p>
        </p:txBody>
      </p:sp>
    </p:spTree>
    <p:extLst>
      <p:ext uri="{BB962C8B-B14F-4D97-AF65-F5344CB8AC3E}">
        <p14:creationId xmlns:p14="http://schemas.microsoft.com/office/powerpoint/2010/main" val="33762224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E8114-588C-DD9E-FE87-B9DCA5B2FF9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A7D23D4-EF21-CB0C-22C6-E6BFC066F6C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4763432-347E-1A2C-7C94-EDDAFED6526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2FECAB6-2567-500D-2656-C23ECD3D9E0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337C7EA-B3D7-A46B-03D9-4D9206C25FD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2D24026-9AAF-B346-C4B4-E47F820EC5F7}"/>
              </a:ext>
            </a:extLst>
          </p:cNvPr>
          <p:cNvSpPr>
            <a:spLocks noGrp="1"/>
          </p:cNvSpPr>
          <p:nvPr>
            <p:ph type="dt" sz="half" idx="10"/>
          </p:nvPr>
        </p:nvSpPr>
        <p:spPr/>
        <p:txBody>
          <a:bodyPr/>
          <a:lstStyle/>
          <a:p>
            <a:fld id="{773C24D8-0796-48C6-817E-5AB5D924EFE4}" type="datetimeFigureOut">
              <a:rPr lang="en-US" smtClean="0"/>
              <a:t>8/5/2024</a:t>
            </a:fld>
            <a:endParaRPr lang="en-US"/>
          </a:p>
        </p:txBody>
      </p:sp>
      <p:sp>
        <p:nvSpPr>
          <p:cNvPr id="8" name="Footer Placeholder 7">
            <a:extLst>
              <a:ext uri="{FF2B5EF4-FFF2-40B4-BE49-F238E27FC236}">
                <a16:creationId xmlns:a16="http://schemas.microsoft.com/office/drawing/2014/main" id="{D07482FF-69C7-CA91-9238-875C4E8C633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B3B0BEC-2604-9A30-9B02-9DB894305C37}"/>
              </a:ext>
            </a:extLst>
          </p:cNvPr>
          <p:cNvSpPr>
            <a:spLocks noGrp="1"/>
          </p:cNvSpPr>
          <p:nvPr>
            <p:ph type="sldNum" sz="quarter" idx="12"/>
          </p:nvPr>
        </p:nvSpPr>
        <p:spPr/>
        <p:txBody>
          <a:bodyPr/>
          <a:lstStyle/>
          <a:p>
            <a:fld id="{2CBACEEC-49CC-44D5-BAE3-16438E7CCEC1}" type="slidenum">
              <a:rPr lang="en-US" smtClean="0"/>
              <a:t>‹#›</a:t>
            </a:fld>
            <a:endParaRPr lang="en-US"/>
          </a:p>
        </p:txBody>
      </p:sp>
    </p:spTree>
    <p:extLst>
      <p:ext uri="{BB962C8B-B14F-4D97-AF65-F5344CB8AC3E}">
        <p14:creationId xmlns:p14="http://schemas.microsoft.com/office/powerpoint/2010/main" val="12596233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C86F42-05C0-8C9C-837D-4C9979587E1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21087D9-4610-E16B-87BA-839C2DF86D50}"/>
              </a:ext>
            </a:extLst>
          </p:cNvPr>
          <p:cNvSpPr>
            <a:spLocks noGrp="1"/>
          </p:cNvSpPr>
          <p:nvPr>
            <p:ph type="dt" sz="half" idx="10"/>
          </p:nvPr>
        </p:nvSpPr>
        <p:spPr/>
        <p:txBody>
          <a:bodyPr/>
          <a:lstStyle/>
          <a:p>
            <a:fld id="{773C24D8-0796-48C6-817E-5AB5D924EFE4}" type="datetimeFigureOut">
              <a:rPr lang="en-US" smtClean="0"/>
              <a:t>8/5/2024</a:t>
            </a:fld>
            <a:endParaRPr lang="en-US"/>
          </a:p>
        </p:txBody>
      </p:sp>
      <p:sp>
        <p:nvSpPr>
          <p:cNvPr id="4" name="Footer Placeholder 3">
            <a:extLst>
              <a:ext uri="{FF2B5EF4-FFF2-40B4-BE49-F238E27FC236}">
                <a16:creationId xmlns:a16="http://schemas.microsoft.com/office/drawing/2014/main" id="{14D672EE-5609-3E8A-5A06-142755FA0AF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1A4258E-F35E-4AEE-E341-8E4108CE5B6B}"/>
              </a:ext>
            </a:extLst>
          </p:cNvPr>
          <p:cNvSpPr>
            <a:spLocks noGrp="1"/>
          </p:cNvSpPr>
          <p:nvPr>
            <p:ph type="sldNum" sz="quarter" idx="12"/>
          </p:nvPr>
        </p:nvSpPr>
        <p:spPr/>
        <p:txBody>
          <a:bodyPr/>
          <a:lstStyle/>
          <a:p>
            <a:fld id="{2CBACEEC-49CC-44D5-BAE3-16438E7CCEC1}" type="slidenum">
              <a:rPr lang="en-US" smtClean="0"/>
              <a:t>‹#›</a:t>
            </a:fld>
            <a:endParaRPr lang="en-US"/>
          </a:p>
        </p:txBody>
      </p:sp>
    </p:spTree>
    <p:extLst>
      <p:ext uri="{BB962C8B-B14F-4D97-AF65-F5344CB8AC3E}">
        <p14:creationId xmlns:p14="http://schemas.microsoft.com/office/powerpoint/2010/main" val="12499214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CC1A123-743E-8AA0-F5EB-A419C8A8ADE3}"/>
              </a:ext>
            </a:extLst>
          </p:cNvPr>
          <p:cNvSpPr>
            <a:spLocks noGrp="1"/>
          </p:cNvSpPr>
          <p:nvPr>
            <p:ph type="dt" sz="half" idx="10"/>
          </p:nvPr>
        </p:nvSpPr>
        <p:spPr/>
        <p:txBody>
          <a:bodyPr/>
          <a:lstStyle/>
          <a:p>
            <a:fld id="{773C24D8-0796-48C6-817E-5AB5D924EFE4}" type="datetimeFigureOut">
              <a:rPr lang="en-US" smtClean="0"/>
              <a:t>8/5/2024</a:t>
            </a:fld>
            <a:endParaRPr lang="en-US"/>
          </a:p>
        </p:txBody>
      </p:sp>
      <p:sp>
        <p:nvSpPr>
          <p:cNvPr id="3" name="Footer Placeholder 2">
            <a:extLst>
              <a:ext uri="{FF2B5EF4-FFF2-40B4-BE49-F238E27FC236}">
                <a16:creationId xmlns:a16="http://schemas.microsoft.com/office/drawing/2014/main" id="{EA4F5316-9C94-5603-43D6-6185AF37C8F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8896750-6BB5-9AE8-7D0B-C30B87EC5E04}"/>
              </a:ext>
            </a:extLst>
          </p:cNvPr>
          <p:cNvSpPr>
            <a:spLocks noGrp="1"/>
          </p:cNvSpPr>
          <p:nvPr>
            <p:ph type="sldNum" sz="quarter" idx="12"/>
          </p:nvPr>
        </p:nvSpPr>
        <p:spPr/>
        <p:txBody>
          <a:bodyPr/>
          <a:lstStyle/>
          <a:p>
            <a:fld id="{2CBACEEC-49CC-44D5-BAE3-16438E7CCEC1}" type="slidenum">
              <a:rPr lang="en-US" smtClean="0"/>
              <a:t>‹#›</a:t>
            </a:fld>
            <a:endParaRPr lang="en-US"/>
          </a:p>
        </p:txBody>
      </p:sp>
    </p:spTree>
    <p:extLst>
      <p:ext uri="{BB962C8B-B14F-4D97-AF65-F5344CB8AC3E}">
        <p14:creationId xmlns:p14="http://schemas.microsoft.com/office/powerpoint/2010/main" val="22674076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CB75D0-B6C2-C402-792E-D817F3EB67D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90054EF-5A6E-72A5-67A9-0F37434E13B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365023C-1508-D285-E373-1F5167B8D8A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59ECEED-F003-8F16-7AC8-BBE53AE72A21}"/>
              </a:ext>
            </a:extLst>
          </p:cNvPr>
          <p:cNvSpPr>
            <a:spLocks noGrp="1"/>
          </p:cNvSpPr>
          <p:nvPr>
            <p:ph type="dt" sz="half" idx="10"/>
          </p:nvPr>
        </p:nvSpPr>
        <p:spPr/>
        <p:txBody>
          <a:bodyPr/>
          <a:lstStyle/>
          <a:p>
            <a:fld id="{773C24D8-0796-48C6-817E-5AB5D924EFE4}" type="datetimeFigureOut">
              <a:rPr lang="en-US" smtClean="0"/>
              <a:t>8/5/2024</a:t>
            </a:fld>
            <a:endParaRPr lang="en-US"/>
          </a:p>
        </p:txBody>
      </p:sp>
      <p:sp>
        <p:nvSpPr>
          <p:cNvPr id="6" name="Footer Placeholder 5">
            <a:extLst>
              <a:ext uri="{FF2B5EF4-FFF2-40B4-BE49-F238E27FC236}">
                <a16:creationId xmlns:a16="http://schemas.microsoft.com/office/drawing/2014/main" id="{77E875FC-09DC-F4AD-AC5A-7CC7B31E6C1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0909C89-0C03-4D48-CF68-F95526B8103B}"/>
              </a:ext>
            </a:extLst>
          </p:cNvPr>
          <p:cNvSpPr>
            <a:spLocks noGrp="1"/>
          </p:cNvSpPr>
          <p:nvPr>
            <p:ph type="sldNum" sz="quarter" idx="12"/>
          </p:nvPr>
        </p:nvSpPr>
        <p:spPr/>
        <p:txBody>
          <a:bodyPr/>
          <a:lstStyle/>
          <a:p>
            <a:fld id="{2CBACEEC-49CC-44D5-BAE3-16438E7CCEC1}" type="slidenum">
              <a:rPr lang="en-US" smtClean="0"/>
              <a:t>‹#›</a:t>
            </a:fld>
            <a:endParaRPr lang="en-US"/>
          </a:p>
        </p:txBody>
      </p:sp>
    </p:spTree>
    <p:extLst>
      <p:ext uri="{BB962C8B-B14F-4D97-AF65-F5344CB8AC3E}">
        <p14:creationId xmlns:p14="http://schemas.microsoft.com/office/powerpoint/2010/main" val="42557955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0B4B8B-0626-CD43-5C57-674591DD8F7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59F6547-8896-35B6-80F3-2FFF5682D6B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81E53EE-295F-73B9-9E4C-A733A3B5B09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0FF0575-6586-42B9-AF5D-98CC92686047}"/>
              </a:ext>
            </a:extLst>
          </p:cNvPr>
          <p:cNvSpPr>
            <a:spLocks noGrp="1"/>
          </p:cNvSpPr>
          <p:nvPr>
            <p:ph type="dt" sz="half" idx="10"/>
          </p:nvPr>
        </p:nvSpPr>
        <p:spPr/>
        <p:txBody>
          <a:bodyPr/>
          <a:lstStyle/>
          <a:p>
            <a:fld id="{773C24D8-0796-48C6-817E-5AB5D924EFE4}" type="datetimeFigureOut">
              <a:rPr lang="en-US" smtClean="0"/>
              <a:t>8/5/2024</a:t>
            </a:fld>
            <a:endParaRPr lang="en-US"/>
          </a:p>
        </p:txBody>
      </p:sp>
      <p:sp>
        <p:nvSpPr>
          <p:cNvPr id="6" name="Footer Placeholder 5">
            <a:extLst>
              <a:ext uri="{FF2B5EF4-FFF2-40B4-BE49-F238E27FC236}">
                <a16:creationId xmlns:a16="http://schemas.microsoft.com/office/drawing/2014/main" id="{7A39659F-DC05-A991-55CF-498C480474B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0D4251E-1D09-F0ED-339D-1C6E65E0A2A6}"/>
              </a:ext>
            </a:extLst>
          </p:cNvPr>
          <p:cNvSpPr>
            <a:spLocks noGrp="1"/>
          </p:cNvSpPr>
          <p:nvPr>
            <p:ph type="sldNum" sz="quarter" idx="12"/>
          </p:nvPr>
        </p:nvSpPr>
        <p:spPr/>
        <p:txBody>
          <a:bodyPr/>
          <a:lstStyle/>
          <a:p>
            <a:fld id="{2CBACEEC-49CC-44D5-BAE3-16438E7CCEC1}" type="slidenum">
              <a:rPr lang="en-US" smtClean="0"/>
              <a:t>‹#›</a:t>
            </a:fld>
            <a:endParaRPr lang="en-US"/>
          </a:p>
        </p:txBody>
      </p:sp>
    </p:spTree>
    <p:extLst>
      <p:ext uri="{BB962C8B-B14F-4D97-AF65-F5344CB8AC3E}">
        <p14:creationId xmlns:p14="http://schemas.microsoft.com/office/powerpoint/2010/main" val="27030016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4102572-D5DD-3BB5-1D25-30525B960FB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6D2A32A-D2A3-5578-6022-15C10DFB29B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0C58380-6347-49F0-1FAA-855E14D4C9C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773C24D8-0796-48C6-817E-5AB5D924EFE4}" type="datetimeFigureOut">
              <a:rPr lang="en-US" smtClean="0"/>
              <a:t>8/5/2024</a:t>
            </a:fld>
            <a:endParaRPr lang="en-US"/>
          </a:p>
        </p:txBody>
      </p:sp>
      <p:sp>
        <p:nvSpPr>
          <p:cNvPr id="5" name="Footer Placeholder 4">
            <a:extLst>
              <a:ext uri="{FF2B5EF4-FFF2-40B4-BE49-F238E27FC236}">
                <a16:creationId xmlns:a16="http://schemas.microsoft.com/office/drawing/2014/main" id="{52FF0A1C-EDE8-87BA-9DCE-B14D62B43DF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A605C25F-8253-7623-43D5-0CBA7592957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2CBACEEC-49CC-44D5-BAE3-16438E7CCEC1}" type="slidenum">
              <a:rPr lang="en-US" smtClean="0"/>
              <a:t>‹#›</a:t>
            </a:fld>
            <a:endParaRPr lang="en-US"/>
          </a:p>
        </p:txBody>
      </p:sp>
    </p:spTree>
    <p:extLst>
      <p:ext uri="{BB962C8B-B14F-4D97-AF65-F5344CB8AC3E}">
        <p14:creationId xmlns:p14="http://schemas.microsoft.com/office/powerpoint/2010/main" val="415738249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11.jpg"/><Relationship Id="rId3" Type="http://schemas.openxmlformats.org/officeDocument/2006/relationships/hyperlink" Target="about:blank" TargetMode="External"/><Relationship Id="rId7" Type="http://schemas.openxmlformats.org/officeDocument/2006/relationships/hyperlink" Target="about:blank" TargetMode="External"/><Relationship Id="rId2" Type="http://schemas.openxmlformats.org/officeDocument/2006/relationships/image" Target="../media/image8.jpeg"/><Relationship Id="rId1" Type="http://schemas.openxmlformats.org/officeDocument/2006/relationships/slideLayout" Target="../slideLayouts/slideLayout2.xml"/><Relationship Id="rId6" Type="http://schemas.openxmlformats.org/officeDocument/2006/relationships/image" Target="../media/image10.jpg"/><Relationship Id="rId5" Type="http://schemas.openxmlformats.org/officeDocument/2006/relationships/hyperlink" Target="about:blank" TargetMode="External"/><Relationship Id="rId4" Type="http://schemas.openxmlformats.org/officeDocument/2006/relationships/image" Target="../media/image9.jpg"/><Relationship Id="rId9" Type="http://schemas.openxmlformats.org/officeDocument/2006/relationships/hyperlink" Target="about:blank" TargetMode="Externa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png"/><Relationship Id="rId1" Type="http://schemas.openxmlformats.org/officeDocument/2006/relationships/slideLayout" Target="../slideLayouts/slideLayout4.xml"/><Relationship Id="rId5" Type="http://schemas.openxmlformats.org/officeDocument/2006/relationships/image" Target="../media/image17.jpg"/><Relationship Id="rId4" Type="http://schemas.openxmlformats.org/officeDocument/2006/relationships/image" Target="../media/image16.png"/></Relationships>
</file>

<file path=ppt/slides/_rels/slide22.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hyperlink" Target="about:blank" TargetMode="External"/><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hyperlink" Target="about:blank" TargetMode="External"/><Relationship Id="rId2" Type="http://schemas.openxmlformats.org/officeDocument/2006/relationships/hyperlink" Target="about:blank" TargetMode="Externa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hyperlink" Target="https://www.youtube.com/watch?v=WL0WOiBY0l8" TargetMode="External"/><Relationship Id="rId2" Type="http://schemas.openxmlformats.org/officeDocument/2006/relationships/image" Target="../media/image5.jpg"/><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rope tied to a cleat&#10;&#10;Description automatically generated">
            <a:extLst>
              <a:ext uri="{FF2B5EF4-FFF2-40B4-BE49-F238E27FC236}">
                <a16:creationId xmlns:a16="http://schemas.microsoft.com/office/drawing/2014/main" id="{D5633822-7E19-2E61-7013-351D3769393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5305726" cy="6858000"/>
          </a:xfrm>
          <a:prstGeom prst="rect">
            <a:avLst/>
          </a:prstGeom>
        </p:spPr>
      </p:pic>
      <p:sp>
        <p:nvSpPr>
          <p:cNvPr id="8" name="Text Placeholder 7">
            <a:extLst>
              <a:ext uri="{FF2B5EF4-FFF2-40B4-BE49-F238E27FC236}">
                <a16:creationId xmlns:a16="http://schemas.microsoft.com/office/drawing/2014/main" id="{A96ED03A-A273-1857-1BA3-9B6216AF3237}"/>
              </a:ext>
            </a:extLst>
          </p:cNvPr>
          <p:cNvSpPr>
            <a:spLocks noGrp="1"/>
          </p:cNvSpPr>
          <p:nvPr>
            <p:ph type="body" sz="half" idx="2"/>
          </p:nvPr>
        </p:nvSpPr>
        <p:spPr>
          <a:xfrm>
            <a:off x="5727560" y="2387739"/>
            <a:ext cx="6119447" cy="2082521"/>
          </a:xfrm>
        </p:spPr>
        <p:txBody>
          <a:bodyPr>
            <a:normAutofit/>
          </a:bodyPr>
          <a:lstStyle/>
          <a:p>
            <a:r>
              <a:rPr lang="en-US" sz="3600" i="1" dirty="0"/>
              <a:t>“Where one alone may be overcome, two together can resist. A three-ply cord is not easily broken.”  Eccl 4:12</a:t>
            </a:r>
          </a:p>
        </p:txBody>
      </p:sp>
    </p:spTree>
    <p:extLst>
      <p:ext uri="{BB962C8B-B14F-4D97-AF65-F5344CB8AC3E}">
        <p14:creationId xmlns:p14="http://schemas.microsoft.com/office/powerpoint/2010/main" val="35265175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4BCF91-E695-DE3C-6B4B-E30C093FEC1E}"/>
              </a:ext>
            </a:extLst>
          </p:cNvPr>
          <p:cNvSpPr>
            <a:spLocks noGrp="1"/>
          </p:cNvSpPr>
          <p:nvPr>
            <p:ph type="title"/>
          </p:nvPr>
        </p:nvSpPr>
        <p:spPr>
          <a:xfrm>
            <a:off x="838200" y="133203"/>
            <a:ext cx="10515600" cy="1051693"/>
          </a:xfrm>
        </p:spPr>
        <p:txBody>
          <a:bodyPr/>
          <a:lstStyle/>
          <a:p>
            <a:pPr algn="ctr"/>
            <a:r>
              <a:rPr lang="en-US" sz="2400" dirty="0">
                <a:solidFill>
                  <a:schemeClr val="accent6">
                    <a:lumMod val="75000"/>
                  </a:schemeClr>
                </a:solidFill>
              </a:rPr>
              <a:t>Ply 1 of 3</a:t>
            </a:r>
            <a:br>
              <a:rPr lang="en-US" dirty="0">
                <a:solidFill>
                  <a:schemeClr val="accent6">
                    <a:lumMod val="75000"/>
                  </a:schemeClr>
                </a:solidFill>
              </a:rPr>
            </a:br>
            <a:r>
              <a:rPr lang="en-US" dirty="0">
                <a:solidFill>
                  <a:schemeClr val="accent6">
                    <a:lumMod val="75000"/>
                  </a:schemeClr>
                </a:solidFill>
              </a:rPr>
              <a:t>Covenant Commitment</a:t>
            </a:r>
          </a:p>
        </p:txBody>
      </p:sp>
      <p:sp>
        <p:nvSpPr>
          <p:cNvPr id="4" name="TextBox 3">
            <a:extLst>
              <a:ext uri="{FF2B5EF4-FFF2-40B4-BE49-F238E27FC236}">
                <a16:creationId xmlns:a16="http://schemas.microsoft.com/office/drawing/2014/main" id="{EDC75923-6450-E5C3-6AFA-9151E57F26FE}"/>
              </a:ext>
            </a:extLst>
          </p:cNvPr>
          <p:cNvSpPr txBox="1"/>
          <p:nvPr/>
        </p:nvSpPr>
        <p:spPr>
          <a:xfrm>
            <a:off x="436266" y="1207935"/>
            <a:ext cx="6166112" cy="369332"/>
          </a:xfrm>
          <a:prstGeom prst="rect">
            <a:avLst/>
          </a:prstGeom>
          <a:noFill/>
        </p:spPr>
        <p:txBody>
          <a:bodyPr wrap="none" rtlCol="0">
            <a:spAutoFit/>
          </a:bodyPr>
          <a:lstStyle/>
          <a:p>
            <a:r>
              <a:rPr lang="en-US" dirty="0">
                <a:solidFill>
                  <a:schemeClr val="accent6">
                    <a:lumMod val="75000"/>
                  </a:schemeClr>
                </a:solidFill>
              </a:rPr>
              <a:t>Who is your best friend? …and why are they your best friend?</a:t>
            </a:r>
          </a:p>
        </p:txBody>
      </p:sp>
      <p:sp>
        <p:nvSpPr>
          <p:cNvPr id="5" name="TextBox 4">
            <a:extLst>
              <a:ext uri="{FF2B5EF4-FFF2-40B4-BE49-F238E27FC236}">
                <a16:creationId xmlns:a16="http://schemas.microsoft.com/office/drawing/2014/main" id="{D77F9A2D-D32C-D466-E13D-769EB1FA7505}"/>
              </a:ext>
            </a:extLst>
          </p:cNvPr>
          <p:cNvSpPr txBox="1"/>
          <p:nvPr/>
        </p:nvSpPr>
        <p:spPr>
          <a:xfrm>
            <a:off x="4805386" y="1621905"/>
            <a:ext cx="6953057" cy="369332"/>
          </a:xfrm>
          <a:prstGeom prst="rect">
            <a:avLst/>
          </a:prstGeom>
          <a:noFill/>
        </p:spPr>
        <p:txBody>
          <a:bodyPr wrap="none" rtlCol="0">
            <a:spAutoFit/>
          </a:bodyPr>
          <a:lstStyle/>
          <a:p>
            <a:r>
              <a:rPr lang="en-US" dirty="0">
                <a:solidFill>
                  <a:schemeClr val="accent6">
                    <a:lumMod val="75000"/>
                  </a:schemeClr>
                </a:solidFill>
              </a:rPr>
              <a:t>Now, who are your life-long friends?   …and what holds you together?</a:t>
            </a:r>
          </a:p>
        </p:txBody>
      </p:sp>
      <p:sp>
        <p:nvSpPr>
          <p:cNvPr id="6" name="TextBox 5">
            <a:extLst>
              <a:ext uri="{FF2B5EF4-FFF2-40B4-BE49-F238E27FC236}">
                <a16:creationId xmlns:a16="http://schemas.microsoft.com/office/drawing/2014/main" id="{92645B7F-D7BF-CB3A-2FDD-3CCA4ECDD99A}"/>
              </a:ext>
            </a:extLst>
          </p:cNvPr>
          <p:cNvSpPr txBox="1"/>
          <p:nvPr/>
        </p:nvSpPr>
        <p:spPr>
          <a:xfrm>
            <a:off x="2207481" y="2054853"/>
            <a:ext cx="8930469" cy="646331"/>
          </a:xfrm>
          <a:prstGeom prst="rect">
            <a:avLst/>
          </a:prstGeom>
          <a:noFill/>
        </p:spPr>
        <p:txBody>
          <a:bodyPr wrap="square" rtlCol="0">
            <a:spAutoFit/>
          </a:bodyPr>
          <a:lstStyle/>
          <a:p>
            <a:r>
              <a:rPr lang="en-US" dirty="0">
                <a:solidFill>
                  <a:schemeClr val="accent6">
                    <a:lumMod val="75000"/>
                  </a:schemeClr>
                </a:solidFill>
              </a:rPr>
              <a:t>Likely, in both cases, your friendships have been tried and tested.  You must have found some common ground.</a:t>
            </a:r>
          </a:p>
        </p:txBody>
      </p:sp>
      <p:sp>
        <p:nvSpPr>
          <p:cNvPr id="7" name="TextBox 6">
            <a:extLst>
              <a:ext uri="{FF2B5EF4-FFF2-40B4-BE49-F238E27FC236}">
                <a16:creationId xmlns:a16="http://schemas.microsoft.com/office/drawing/2014/main" id="{2291848F-5C62-FF73-AEA9-58B1D5EDC499}"/>
              </a:ext>
            </a:extLst>
          </p:cNvPr>
          <p:cNvSpPr txBox="1"/>
          <p:nvPr/>
        </p:nvSpPr>
        <p:spPr>
          <a:xfrm>
            <a:off x="1083087" y="3555218"/>
            <a:ext cx="8336769" cy="369332"/>
          </a:xfrm>
          <a:prstGeom prst="rect">
            <a:avLst/>
          </a:prstGeom>
          <a:noFill/>
        </p:spPr>
        <p:txBody>
          <a:bodyPr wrap="none" rtlCol="0">
            <a:spAutoFit/>
          </a:bodyPr>
          <a:lstStyle/>
          <a:p>
            <a:r>
              <a:rPr lang="en-US" dirty="0">
                <a:solidFill>
                  <a:schemeClr val="tx2">
                    <a:lumMod val="50000"/>
                    <a:lumOff val="50000"/>
                  </a:schemeClr>
                </a:solidFill>
              </a:rPr>
              <a:t>“</a:t>
            </a:r>
            <a:r>
              <a:rPr lang="en-US" sz="1600" dirty="0">
                <a:solidFill>
                  <a:schemeClr val="tx2">
                    <a:lumMod val="50000"/>
                    <a:lumOff val="50000"/>
                  </a:schemeClr>
                </a:solidFill>
              </a:rPr>
              <a:t>Abram put his faith in the Lord, who attributed it to him as an act of righteousness</a:t>
            </a:r>
            <a:r>
              <a:rPr lang="en-US" dirty="0">
                <a:solidFill>
                  <a:schemeClr val="tx2">
                    <a:lumMod val="50000"/>
                    <a:lumOff val="50000"/>
                  </a:schemeClr>
                </a:solidFill>
              </a:rPr>
              <a:t>.” </a:t>
            </a:r>
            <a:r>
              <a:rPr lang="en-US" dirty="0" err="1">
                <a:solidFill>
                  <a:schemeClr val="tx2">
                    <a:lumMod val="50000"/>
                    <a:lumOff val="50000"/>
                  </a:schemeClr>
                </a:solidFill>
              </a:rPr>
              <a:t>Gn</a:t>
            </a:r>
            <a:r>
              <a:rPr lang="en-US" dirty="0">
                <a:solidFill>
                  <a:schemeClr val="tx2">
                    <a:lumMod val="50000"/>
                    <a:lumOff val="50000"/>
                  </a:schemeClr>
                </a:solidFill>
              </a:rPr>
              <a:t> 15:6</a:t>
            </a:r>
          </a:p>
        </p:txBody>
      </p:sp>
      <p:sp>
        <p:nvSpPr>
          <p:cNvPr id="8" name="TextBox 7">
            <a:extLst>
              <a:ext uri="{FF2B5EF4-FFF2-40B4-BE49-F238E27FC236}">
                <a16:creationId xmlns:a16="http://schemas.microsoft.com/office/drawing/2014/main" id="{757FEE42-12BE-EB5F-9912-108E8D09044F}"/>
              </a:ext>
            </a:extLst>
          </p:cNvPr>
          <p:cNvSpPr txBox="1"/>
          <p:nvPr/>
        </p:nvSpPr>
        <p:spPr>
          <a:xfrm>
            <a:off x="190919" y="3009884"/>
            <a:ext cx="9228937" cy="584775"/>
          </a:xfrm>
          <a:prstGeom prst="rect">
            <a:avLst/>
          </a:prstGeom>
          <a:noFill/>
        </p:spPr>
        <p:txBody>
          <a:bodyPr wrap="none" rtlCol="0">
            <a:spAutoFit/>
          </a:bodyPr>
          <a:lstStyle/>
          <a:p>
            <a:r>
              <a:rPr lang="en-US" sz="1600" dirty="0">
                <a:solidFill>
                  <a:schemeClr val="accent2">
                    <a:lumMod val="75000"/>
                  </a:schemeClr>
                </a:solidFill>
              </a:rPr>
              <a:t>The Lord God said to Abram, “Go forth from your land…I will make of you a great nation…All the families</a:t>
            </a:r>
          </a:p>
          <a:p>
            <a:r>
              <a:rPr lang="en-US" sz="1600" dirty="0">
                <a:solidFill>
                  <a:schemeClr val="accent2">
                    <a:lumMod val="75000"/>
                  </a:schemeClr>
                </a:solidFill>
              </a:rPr>
              <a:t> of the earth will find blessing in you.” Gn12: 1-4</a:t>
            </a:r>
          </a:p>
        </p:txBody>
      </p:sp>
      <p:sp>
        <p:nvSpPr>
          <p:cNvPr id="9" name="TextBox 8">
            <a:extLst>
              <a:ext uri="{FF2B5EF4-FFF2-40B4-BE49-F238E27FC236}">
                <a16:creationId xmlns:a16="http://schemas.microsoft.com/office/drawing/2014/main" id="{547A88E0-CBFE-A150-CFD2-C2CEED0ADB7C}"/>
              </a:ext>
            </a:extLst>
          </p:cNvPr>
          <p:cNvSpPr txBox="1"/>
          <p:nvPr/>
        </p:nvSpPr>
        <p:spPr>
          <a:xfrm>
            <a:off x="1759422" y="5406665"/>
            <a:ext cx="10285188" cy="461665"/>
          </a:xfrm>
          <a:prstGeom prst="rect">
            <a:avLst/>
          </a:prstGeom>
          <a:noFill/>
        </p:spPr>
        <p:txBody>
          <a:bodyPr wrap="none" rtlCol="0">
            <a:spAutoFit/>
          </a:bodyPr>
          <a:lstStyle/>
          <a:p>
            <a:r>
              <a:rPr lang="en-US" sz="2400" dirty="0">
                <a:solidFill>
                  <a:schemeClr val="accent5">
                    <a:lumMod val="75000"/>
                  </a:schemeClr>
                </a:solidFill>
              </a:rPr>
              <a:t>“When you make a vow to the Lord, …you shall not delay in fulfilling it;”  Dt 22</a:t>
            </a:r>
          </a:p>
        </p:txBody>
      </p:sp>
      <p:sp>
        <p:nvSpPr>
          <p:cNvPr id="10" name="TextBox 9">
            <a:extLst>
              <a:ext uri="{FF2B5EF4-FFF2-40B4-BE49-F238E27FC236}">
                <a16:creationId xmlns:a16="http://schemas.microsoft.com/office/drawing/2014/main" id="{5EF21C00-8A96-38B2-0B8D-87760D829F92}"/>
              </a:ext>
            </a:extLst>
          </p:cNvPr>
          <p:cNvSpPr txBox="1"/>
          <p:nvPr/>
        </p:nvSpPr>
        <p:spPr>
          <a:xfrm>
            <a:off x="84094" y="5828889"/>
            <a:ext cx="9442585" cy="369332"/>
          </a:xfrm>
          <a:prstGeom prst="rect">
            <a:avLst/>
          </a:prstGeom>
          <a:noFill/>
        </p:spPr>
        <p:txBody>
          <a:bodyPr wrap="none" rtlCol="0">
            <a:spAutoFit/>
          </a:bodyPr>
          <a:lstStyle/>
          <a:p>
            <a:r>
              <a:rPr lang="en-US" dirty="0">
                <a:solidFill>
                  <a:srgbClr val="0099FF"/>
                </a:solidFill>
              </a:rPr>
              <a:t>“Wherever you go I will go, wherever you lodge I will lodge…and your God, my God”  Ru 1:16-18</a:t>
            </a:r>
          </a:p>
        </p:txBody>
      </p:sp>
      <p:sp>
        <p:nvSpPr>
          <p:cNvPr id="11" name="TextBox 10">
            <a:extLst>
              <a:ext uri="{FF2B5EF4-FFF2-40B4-BE49-F238E27FC236}">
                <a16:creationId xmlns:a16="http://schemas.microsoft.com/office/drawing/2014/main" id="{6244F61C-AF40-87AE-C2F7-41FD437A49F0}"/>
              </a:ext>
            </a:extLst>
          </p:cNvPr>
          <p:cNvSpPr txBox="1"/>
          <p:nvPr/>
        </p:nvSpPr>
        <p:spPr>
          <a:xfrm>
            <a:off x="3348640" y="6158780"/>
            <a:ext cx="8695970" cy="369332"/>
          </a:xfrm>
          <a:prstGeom prst="rect">
            <a:avLst/>
          </a:prstGeom>
          <a:noFill/>
        </p:spPr>
        <p:txBody>
          <a:bodyPr wrap="none" rtlCol="0">
            <a:spAutoFit/>
          </a:bodyPr>
          <a:lstStyle/>
          <a:p>
            <a:r>
              <a:rPr lang="en-US" dirty="0">
                <a:solidFill>
                  <a:srgbClr val="A50021"/>
                </a:solidFill>
              </a:rPr>
              <a:t>“My sister, come, let us pray an be our Lord to grant us mercy and protection.” Tobit 8:4</a:t>
            </a:r>
          </a:p>
        </p:txBody>
      </p:sp>
      <p:sp>
        <p:nvSpPr>
          <p:cNvPr id="12" name="TextBox 11">
            <a:extLst>
              <a:ext uri="{FF2B5EF4-FFF2-40B4-BE49-F238E27FC236}">
                <a16:creationId xmlns:a16="http://schemas.microsoft.com/office/drawing/2014/main" id="{3FC7A16A-7CEE-F9A0-DDF2-4F2B6816EC23}"/>
              </a:ext>
            </a:extLst>
          </p:cNvPr>
          <p:cNvSpPr txBox="1"/>
          <p:nvPr/>
        </p:nvSpPr>
        <p:spPr>
          <a:xfrm>
            <a:off x="-13000" y="6488668"/>
            <a:ext cx="12067471" cy="369332"/>
          </a:xfrm>
          <a:prstGeom prst="rect">
            <a:avLst/>
          </a:prstGeom>
          <a:noFill/>
        </p:spPr>
        <p:txBody>
          <a:bodyPr wrap="none" rtlCol="0">
            <a:spAutoFit/>
          </a:bodyPr>
          <a:lstStyle/>
          <a:p>
            <a:r>
              <a:rPr lang="en-US" b="1" dirty="0">
                <a:solidFill>
                  <a:srgbClr val="33CC33"/>
                </a:solidFill>
              </a:rPr>
              <a:t>“Cherish your friend, keep faith with him;…for a wound can be bandaged, and an insult forgiven…” Sirach 27, 17, 21</a:t>
            </a:r>
          </a:p>
        </p:txBody>
      </p:sp>
      <p:sp>
        <p:nvSpPr>
          <p:cNvPr id="13" name="TextBox 12">
            <a:extLst>
              <a:ext uri="{FF2B5EF4-FFF2-40B4-BE49-F238E27FC236}">
                <a16:creationId xmlns:a16="http://schemas.microsoft.com/office/drawing/2014/main" id="{A3DFE1D3-C5E5-DD11-1970-3782C6F7D3A0}"/>
              </a:ext>
            </a:extLst>
          </p:cNvPr>
          <p:cNvSpPr txBox="1"/>
          <p:nvPr/>
        </p:nvSpPr>
        <p:spPr>
          <a:xfrm>
            <a:off x="2332121" y="3885109"/>
            <a:ext cx="9859879" cy="769441"/>
          </a:xfrm>
          <a:prstGeom prst="rect">
            <a:avLst/>
          </a:prstGeom>
          <a:noFill/>
        </p:spPr>
        <p:txBody>
          <a:bodyPr wrap="none" rtlCol="0">
            <a:spAutoFit/>
          </a:bodyPr>
          <a:lstStyle/>
          <a:p>
            <a:r>
              <a:rPr lang="en-US" sz="2200" dirty="0">
                <a:solidFill>
                  <a:srgbClr val="FF0000"/>
                </a:solidFill>
              </a:rPr>
              <a:t>The Lord appeared to Abram and said: “Walk in my presence and be blameless.  </a:t>
            </a:r>
          </a:p>
          <a:p>
            <a:r>
              <a:rPr lang="en-US" sz="2200" dirty="0">
                <a:solidFill>
                  <a:srgbClr val="FF0000"/>
                </a:solidFill>
              </a:rPr>
              <a:t>Between you and me I will establish my covenant,…” </a:t>
            </a:r>
            <a:r>
              <a:rPr lang="en-US" sz="2200" dirty="0" err="1">
                <a:solidFill>
                  <a:srgbClr val="FF0000"/>
                </a:solidFill>
              </a:rPr>
              <a:t>Gn</a:t>
            </a:r>
            <a:r>
              <a:rPr lang="en-US" sz="2200" dirty="0">
                <a:solidFill>
                  <a:srgbClr val="FF0000"/>
                </a:solidFill>
              </a:rPr>
              <a:t> 17:1-9</a:t>
            </a:r>
          </a:p>
        </p:txBody>
      </p:sp>
      <p:sp>
        <p:nvSpPr>
          <p:cNvPr id="14" name="TextBox 13">
            <a:extLst>
              <a:ext uri="{FF2B5EF4-FFF2-40B4-BE49-F238E27FC236}">
                <a16:creationId xmlns:a16="http://schemas.microsoft.com/office/drawing/2014/main" id="{8F9B5137-C7E6-4A4C-F913-4E670A14EEA4}"/>
              </a:ext>
            </a:extLst>
          </p:cNvPr>
          <p:cNvSpPr txBox="1"/>
          <p:nvPr/>
        </p:nvSpPr>
        <p:spPr>
          <a:xfrm>
            <a:off x="114150" y="4615109"/>
            <a:ext cx="11014522" cy="830997"/>
          </a:xfrm>
          <a:prstGeom prst="rect">
            <a:avLst/>
          </a:prstGeom>
          <a:noFill/>
        </p:spPr>
        <p:txBody>
          <a:bodyPr wrap="square" rtlCol="0">
            <a:spAutoFit/>
          </a:bodyPr>
          <a:lstStyle/>
          <a:p>
            <a:r>
              <a:rPr lang="en-US" sz="2400" dirty="0">
                <a:latin typeface="Arial Rounded MT Bold" panose="020F0704030504030204" pitchFamily="34" charset="0"/>
              </a:rPr>
              <a:t>I AM the Lord.  I will free you from your burdens…and will deliver you from…slavery.  I will take you as My own people” Ex 6:6, 7</a:t>
            </a:r>
          </a:p>
        </p:txBody>
      </p:sp>
    </p:spTree>
    <p:extLst>
      <p:ext uri="{BB962C8B-B14F-4D97-AF65-F5344CB8AC3E}">
        <p14:creationId xmlns:p14="http://schemas.microsoft.com/office/powerpoint/2010/main" val="1876370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down)">
                                      <p:cBhvr>
                                        <p:cTn id="11" dur="500"/>
                                        <p:tgtEl>
                                          <p:spTgt spid="12"/>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1000"/>
                                        <p:tgtEl>
                                          <p:spTgt spid="7"/>
                                        </p:tgtEl>
                                      </p:cBhvr>
                                    </p:animEffect>
                                    <p:anim calcmode="lin" valueType="num">
                                      <p:cBhvr>
                                        <p:cTn id="17" dur="1000" fill="hold"/>
                                        <p:tgtEl>
                                          <p:spTgt spid="7"/>
                                        </p:tgtEl>
                                        <p:attrNameLst>
                                          <p:attrName>ppt_x</p:attrName>
                                        </p:attrNameLst>
                                      </p:cBhvr>
                                      <p:tavLst>
                                        <p:tav tm="0">
                                          <p:val>
                                            <p:strVal val="#ppt_x"/>
                                          </p:val>
                                        </p:tav>
                                        <p:tav tm="100000">
                                          <p:val>
                                            <p:strVal val="#ppt_x"/>
                                          </p:val>
                                        </p:tav>
                                      </p:tavLst>
                                    </p:anim>
                                    <p:anim calcmode="lin" valueType="num">
                                      <p:cBhvr>
                                        <p:cTn id="18"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barn(inVertical)">
                                      <p:cBhvr>
                                        <p:cTn id="23" dur="5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9"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 calcmode="lin" valueType="num">
                                      <p:cBhvr additive="base">
                                        <p:cTn id="28" dur="500" fill="hold"/>
                                        <p:tgtEl>
                                          <p:spTgt spid="10"/>
                                        </p:tgtEl>
                                        <p:attrNameLst>
                                          <p:attrName>ppt_x</p:attrName>
                                        </p:attrNameLst>
                                      </p:cBhvr>
                                      <p:tavLst>
                                        <p:tav tm="0">
                                          <p:val>
                                            <p:strVal val="0-#ppt_w/2"/>
                                          </p:val>
                                        </p:tav>
                                        <p:tav tm="100000">
                                          <p:val>
                                            <p:strVal val="#ppt_x"/>
                                          </p:val>
                                        </p:tav>
                                      </p:tavLst>
                                    </p:anim>
                                    <p:anim calcmode="lin" valueType="num">
                                      <p:cBhvr additive="base">
                                        <p:cTn id="29" dur="500" fill="hold"/>
                                        <p:tgtEl>
                                          <p:spTgt spid="10"/>
                                        </p:tgtEl>
                                        <p:attrNameLst>
                                          <p:attrName>ppt_y</p:attrName>
                                        </p:attrNameLst>
                                      </p:cBhvr>
                                      <p:tavLst>
                                        <p:tav tm="0">
                                          <p:val>
                                            <p:strVal val="0-#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6" fill="hold" grpId="0" nodeType="clickEffect">
                                  <p:stCondLst>
                                    <p:cond delay="0"/>
                                  </p:stCondLst>
                                  <p:childTnLst>
                                    <p:set>
                                      <p:cBhvr>
                                        <p:cTn id="33" dur="1" fill="hold">
                                          <p:stCondLst>
                                            <p:cond delay="0"/>
                                          </p:stCondLst>
                                        </p:cTn>
                                        <p:tgtEl>
                                          <p:spTgt spid="13"/>
                                        </p:tgtEl>
                                        <p:attrNameLst>
                                          <p:attrName>style.visibility</p:attrName>
                                        </p:attrNameLst>
                                      </p:cBhvr>
                                      <p:to>
                                        <p:strVal val="visible"/>
                                      </p:to>
                                    </p:set>
                                    <p:anim calcmode="lin" valueType="num">
                                      <p:cBhvr additive="base">
                                        <p:cTn id="34" dur="500" fill="hold"/>
                                        <p:tgtEl>
                                          <p:spTgt spid="13"/>
                                        </p:tgtEl>
                                        <p:attrNameLst>
                                          <p:attrName>ppt_x</p:attrName>
                                        </p:attrNameLst>
                                      </p:cBhvr>
                                      <p:tavLst>
                                        <p:tav tm="0">
                                          <p:val>
                                            <p:strVal val="1+#ppt_w/2"/>
                                          </p:val>
                                        </p:tav>
                                        <p:tav tm="100000">
                                          <p:val>
                                            <p:strVal val="#ppt_x"/>
                                          </p:val>
                                        </p:tav>
                                      </p:tavLst>
                                    </p:anim>
                                    <p:anim calcmode="lin" valueType="num">
                                      <p:cBhvr additive="base">
                                        <p:cTn id="35"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8" fill="hold" grpId="0" nodeType="clickEffect">
                                  <p:stCondLst>
                                    <p:cond delay="0"/>
                                  </p:stCondLst>
                                  <p:childTnLst>
                                    <p:set>
                                      <p:cBhvr>
                                        <p:cTn id="39" dur="1" fill="hold">
                                          <p:stCondLst>
                                            <p:cond delay="0"/>
                                          </p:stCondLst>
                                        </p:cTn>
                                        <p:tgtEl>
                                          <p:spTgt spid="9"/>
                                        </p:tgtEl>
                                        <p:attrNameLst>
                                          <p:attrName>style.visibility</p:attrName>
                                        </p:attrNameLst>
                                      </p:cBhvr>
                                      <p:to>
                                        <p:strVal val="visible"/>
                                      </p:to>
                                    </p:set>
                                    <p:anim calcmode="lin" valueType="num">
                                      <p:cBhvr additive="base">
                                        <p:cTn id="40" dur="500" fill="hold"/>
                                        <p:tgtEl>
                                          <p:spTgt spid="9"/>
                                        </p:tgtEl>
                                        <p:attrNameLst>
                                          <p:attrName>ppt_x</p:attrName>
                                        </p:attrNameLst>
                                      </p:cBhvr>
                                      <p:tavLst>
                                        <p:tav tm="0">
                                          <p:val>
                                            <p:strVal val="0-#ppt_w/2"/>
                                          </p:val>
                                        </p:tav>
                                        <p:tav tm="100000">
                                          <p:val>
                                            <p:strVal val="#ppt_x"/>
                                          </p:val>
                                        </p:tav>
                                      </p:tavLst>
                                    </p:anim>
                                    <p:anim calcmode="lin" valueType="num">
                                      <p:cBhvr additive="base">
                                        <p:cTn id="41"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1" presetClass="entr" presetSubtype="1" fill="hold" grpId="0" nodeType="clickEffect">
                                  <p:stCondLst>
                                    <p:cond delay="0"/>
                                  </p:stCondLst>
                                  <p:childTnLst>
                                    <p:set>
                                      <p:cBhvr>
                                        <p:cTn id="45" dur="1" fill="hold">
                                          <p:stCondLst>
                                            <p:cond delay="0"/>
                                          </p:stCondLst>
                                        </p:cTn>
                                        <p:tgtEl>
                                          <p:spTgt spid="14"/>
                                        </p:tgtEl>
                                        <p:attrNameLst>
                                          <p:attrName>style.visibility</p:attrName>
                                        </p:attrNameLst>
                                      </p:cBhvr>
                                      <p:to>
                                        <p:strVal val="visible"/>
                                      </p:to>
                                    </p:set>
                                    <p:animEffect transition="in" filter="wheel(1)">
                                      <p:cBhvr>
                                        <p:cTn id="46"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P spid="12" grpId="0"/>
      <p:bldP spid="13" grpId="0"/>
      <p:bldP spid="1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EDCDA2-094A-04FC-6373-E91FF2EC23A8}"/>
              </a:ext>
            </a:extLst>
          </p:cNvPr>
          <p:cNvSpPr>
            <a:spLocks noGrp="1"/>
          </p:cNvSpPr>
          <p:nvPr>
            <p:ph type="title"/>
          </p:nvPr>
        </p:nvSpPr>
        <p:spPr>
          <a:xfrm>
            <a:off x="838200" y="365126"/>
            <a:ext cx="10515600" cy="1041644"/>
          </a:xfrm>
        </p:spPr>
        <p:txBody>
          <a:bodyPr/>
          <a:lstStyle/>
          <a:p>
            <a:pPr algn="ctr"/>
            <a:r>
              <a:rPr lang="en-US" sz="2400" dirty="0">
                <a:solidFill>
                  <a:schemeClr val="accent6">
                    <a:lumMod val="75000"/>
                  </a:schemeClr>
                </a:solidFill>
              </a:rPr>
              <a:t>Ply 1 of 3</a:t>
            </a:r>
            <a:br>
              <a:rPr lang="en-US" dirty="0">
                <a:solidFill>
                  <a:schemeClr val="accent6">
                    <a:lumMod val="75000"/>
                  </a:schemeClr>
                </a:solidFill>
              </a:rPr>
            </a:br>
            <a:r>
              <a:rPr lang="en-US" dirty="0">
                <a:solidFill>
                  <a:schemeClr val="accent6">
                    <a:lumMod val="75000"/>
                  </a:schemeClr>
                </a:solidFill>
              </a:rPr>
              <a:t>Covenant Commitment</a:t>
            </a:r>
            <a:endParaRPr lang="en-US" dirty="0"/>
          </a:p>
        </p:txBody>
      </p:sp>
      <p:sp>
        <p:nvSpPr>
          <p:cNvPr id="4" name="TextBox 3">
            <a:extLst>
              <a:ext uri="{FF2B5EF4-FFF2-40B4-BE49-F238E27FC236}">
                <a16:creationId xmlns:a16="http://schemas.microsoft.com/office/drawing/2014/main" id="{D6B1D737-1EE3-E35B-9432-CD3CE542C0E5}"/>
              </a:ext>
            </a:extLst>
          </p:cNvPr>
          <p:cNvSpPr txBox="1"/>
          <p:nvPr/>
        </p:nvSpPr>
        <p:spPr>
          <a:xfrm rot="10800000" flipV="1">
            <a:off x="195105" y="1510829"/>
            <a:ext cx="3202077" cy="2585323"/>
          </a:xfrm>
          <a:prstGeom prst="rect">
            <a:avLst/>
          </a:prstGeom>
          <a:noFill/>
        </p:spPr>
        <p:txBody>
          <a:bodyPr wrap="square" rtlCol="0">
            <a:spAutoFit/>
          </a:bodyPr>
          <a:lstStyle/>
          <a:p>
            <a:r>
              <a:rPr lang="en-US" dirty="0">
                <a:solidFill>
                  <a:schemeClr val="accent5"/>
                </a:solidFill>
              </a:rPr>
              <a:t>“But from the beginning of creation, God made them male and female.  …a man shall leave his family and be joined to his wife and the two shall become one flesh.  Therefore, what God has joined, no hum being must separate.” Mt 19: 4 - 6</a:t>
            </a:r>
          </a:p>
        </p:txBody>
      </p:sp>
      <p:sp>
        <p:nvSpPr>
          <p:cNvPr id="5" name="TextBox 4">
            <a:extLst>
              <a:ext uri="{FF2B5EF4-FFF2-40B4-BE49-F238E27FC236}">
                <a16:creationId xmlns:a16="http://schemas.microsoft.com/office/drawing/2014/main" id="{A98CDE33-1F00-6F8F-86C8-A3A4B31EDD75}"/>
              </a:ext>
            </a:extLst>
          </p:cNvPr>
          <p:cNvSpPr txBox="1"/>
          <p:nvPr/>
        </p:nvSpPr>
        <p:spPr>
          <a:xfrm rot="10800000" flipV="1">
            <a:off x="8064639" y="1709563"/>
            <a:ext cx="3932256" cy="1200329"/>
          </a:xfrm>
          <a:prstGeom prst="rect">
            <a:avLst/>
          </a:prstGeom>
          <a:noFill/>
        </p:spPr>
        <p:txBody>
          <a:bodyPr wrap="square" rtlCol="0">
            <a:spAutoFit/>
          </a:bodyPr>
          <a:lstStyle/>
          <a:p>
            <a:r>
              <a:rPr lang="en-US" dirty="0">
                <a:solidFill>
                  <a:srgbClr val="33CC33"/>
                </a:solidFill>
              </a:rPr>
              <a:t>“Love…bears all things, believes </a:t>
            </a:r>
            <a:r>
              <a:rPr lang="en-US" i="1" dirty="0">
                <a:latin typeface="Times New Roman" panose="02020603050405020304" pitchFamily="18" charset="0"/>
                <a:cs typeface="Times New Roman" panose="02020603050405020304" pitchFamily="18" charset="0"/>
              </a:rPr>
              <a:t>(faith) </a:t>
            </a:r>
            <a:r>
              <a:rPr lang="en-US" dirty="0">
                <a:solidFill>
                  <a:srgbClr val="33CC33"/>
                </a:solidFill>
              </a:rPr>
              <a:t>all things, </a:t>
            </a:r>
            <a:r>
              <a:rPr lang="en-US" i="1" dirty="0">
                <a:latin typeface="Times New Roman" panose="02020603050405020304" pitchFamily="18" charset="0"/>
                <a:cs typeface="Times New Roman" panose="02020603050405020304" pitchFamily="18" charset="0"/>
              </a:rPr>
              <a:t>hope</a:t>
            </a:r>
            <a:r>
              <a:rPr lang="en-US" dirty="0">
                <a:solidFill>
                  <a:srgbClr val="33CC33"/>
                </a:solidFill>
              </a:rPr>
              <a:t>s all things, endures </a:t>
            </a:r>
            <a:r>
              <a:rPr lang="en-US" i="1" dirty="0">
                <a:latin typeface="Times New Roman" panose="02020603050405020304" pitchFamily="18" charset="0"/>
                <a:cs typeface="Times New Roman" panose="02020603050405020304" pitchFamily="18" charset="0"/>
              </a:rPr>
              <a:t>(fortitude)</a:t>
            </a:r>
            <a:r>
              <a:rPr lang="en-US" dirty="0"/>
              <a:t> </a:t>
            </a:r>
            <a:r>
              <a:rPr lang="en-US" dirty="0">
                <a:solidFill>
                  <a:srgbClr val="33CC33"/>
                </a:solidFill>
              </a:rPr>
              <a:t>all things.” 1Cor13; 4, 8</a:t>
            </a:r>
          </a:p>
        </p:txBody>
      </p:sp>
      <p:sp>
        <p:nvSpPr>
          <p:cNvPr id="6" name="TextBox 5">
            <a:extLst>
              <a:ext uri="{FF2B5EF4-FFF2-40B4-BE49-F238E27FC236}">
                <a16:creationId xmlns:a16="http://schemas.microsoft.com/office/drawing/2014/main" id="{208AB420-4198-A7AA-872A-08E98E541465}"/>
              </a:ext>
            </a:extLst>
          </p:cNvPr>
          <p:cNvSpPr txBox="1"/>
          <p:nvPr/>
        </p:nvSpPr>
        <p:spPr>
          <a:xfrm>
            <a:off x="8822454" y="3607966"/>
            <a:ext cx="2220685" cy="1200330"/>
          </a:xfrm>
          <a:prstGeom prst="rect">
            <a:avLst/>
          </a:prstGeom>
          <a:noFill/>
        </p:spPr>
        <p:txBody>
          <a:bodyPr wrap="square" rtlCol="0">
            <a:spAutoFit/>
          </a:bodyPr>
          <a:lstStyle/>
          <a:p>
            <a:r>
              <a:rPr lang="en-US" dirty="0">
                <a:solidFill>
                  <a:srgbClr val="C00000"/>
                </a:solidFill>
              </a:rPr>
              <a:t>“Be subordinate to one another out of reverence for Christ.” Eph 5:21</a:t>
            </a:r>
          </a:p>
        </p:txBody>
      </p:sp>
      <p:sp>
        <p:nvSpPr>
          <p:cNvPr id="7" name="TextBox 6">
            <a:extLst>
              <a:ext uri="{FF2B5EF4-FFF2-40B4-BE49-F238E27FC236}">
                <a16:creationId xmlns:a16="http://schemas.microsoft.com/office/drawing/2014/main" id="{CC0EA586-C9A6-2EEA-A9DC-33BEF5118E55}"/>
              </a:ext>
            </a:extLst>
          </p:cNvPr>
          <p:cNvSpPr txBox="1"/>
          <p:nvPr/>
        </p:nvSpPr>
        <p:spPr>
          <a:xfrm>
            <a:off x="3764782" y="1445540"/>
            <a:ext cx="3932257" cy="4524315"/>
          </a:xfrm>
          <a:prstGeom prst="rect">
            <a:avLst/>
          </a:prstGeom>
          <a:noFill/>
        </p:spPr>
        <p:txBody>
          <a:bodyPr wrap="square" rtlCol="0">
            <a:spAutoFit/>
          </a:bodyPr>
          <a:lstStyle/>
          <a:p>
            <a:r>
              <a:rPr lang="en-US" sz="3600" b="1" dirty="0"/>
              <a:t>“Take and eat; this is my body.  Take and drink; this is my blood of the covenant.  Do this is remembrance of me.”</a:t>
            </a:r>
          </a:p>
        </p:txBody>
      </p:sp>
      <p:sp>
        <p:nvSpPr>
          <p:cNvPr id="8" name="TextBox 7">
            <a:extLst>
              <a:ext uri="{FF2B5EF4-FFF2-40B4-BE49-F238E27FC236}">
                <a16:creationId xmlns:a16="http://schemas.microsoft.com/office/drawing/2014/main" id="{9EE5386F-6B0F-D29A-FD96-63350A3DBE31}"/>
              </a:ext>
            </a:extLst>
          </p:cNvPr>
          <p:cNvSpPr txBox="1"/>
          <p:nvPr/>
        </p:nvSpPr>
        <p:spPr>
          <a:xfrm>
            <a:off x="5466291" y="6008625"/>
            <a:ext cx="6530604" cy="646331"/>
          </a:xfrm>
          <a:prstGeom prst="rect">
            <a:avLst/>
          </a:prstGeom>
          <a:noFill/>
        </p:spPr>
        <p:txBody>
          <a:bodyPr wrap="square" rtlCol="0">
            <a:spAutoFit/>
          </a:bodyPr>
          <a:lstStyle/>
          <a:p>
            <a:r>
              <a:rPr lang="en-US" b="1" dirty="0">
                <a:solidFill>
                  <a:srgbClr val="FF9933"/>
                </a:solidFill>
              </a:rPr>
              <a:t>No trial has come to you but what is human.  God is faithful and will not let you be tried beyond your strength;” 1Cor 10:13</a:t>
            </a:r>
          </a:p>
        </p:txBody>
      </p:sp>
      <p:sp>
        <p:nvSpPr>
          <p:cNvPr id="9" name="TextBox 8">
            <a:extLst>
              <a:ext uri="{FF2B5EF4-FFF2-40B4-BE49-F238E27FC236}">
                <a16:creationId xmlns:a16="http://schemas.microsoft.com/office/drawing/2014/main" id="{C4E3E92A-2093-A5B7-A620-05E5AE077443}"/>
              </a:ext>
            </a:extLst>
          </p:cNvPr>
          <p:cNvSpPr txBox="1"/>
          <p:nvPr/>
        </p:nvSpPr>
        <p:spPr>
          <a:xfrm>
            <a:off x="593692" y="5014127"/>
            <a:ext cx="2803490" cy="1200329"/>
          </a:xfrm>
          <a:prstGeom prst="rect">
            <a:avLst/>
          </a:prstGeom>
          <a:noFill/>
        </p:spPr>
        <p:txBody>
          <a:bodyPr wrap="square" rtlCol="0">
            <a:spAutoFit/>
          </a:bodyPr>
          <a:lstStyle/>
          <a:p>
            <a:r>
              <a:rPr lang="en-US" dirty="0">
                <a:solidFill>
                  <a:schemeClr val="accent1"/>
                </a:solidFill>
              </a:rPr>
              <a:t>I will send the Advocate to you… the Spirit of Truth, he will guide you to all truth.” Jn 16:8, 12</a:t>
            </a:r>
          </a:p>
        </p:txBody>
      </p:sp>
    </p:spTree>
    <p:extLst>
      <p:ext uri="{BB962C8B-B14F-4D97-AF65-F5344CB8AC3E}">
        <p14:creationId xmlns:p14="http://schemas.microsoft.com/office/powerpoint/2010/main" val="3590901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randombar(horizont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3" fill="hold" nodeType="clickEffect">
                                  <p:stCondLst>
                                    <p:cond delay="0"/>
                                  </p:stCondLst>
                                  <p:childTnLst>
                                    <p:set>
                                      <p:cBhvr>
                                        <p:cTn id="21" dur="1" fill="hold">
                                          <p:stCondLst>
                                            <p:cond delay="0"/>
                                          </p:stCondLst>
                                        </p:cTn>
                                        <p:tgtEl>
                                          <p:spTgt spid="9">
                                            <p:txEl>
                                              <p:pRg st="0" end="0"/>
                                            </p:txEl>
                                          </p:spTgt>
                                        </p:tgtEl>
                                        <p:attrNameLst>
                                          <p:attrName>style.visibility</p:attrName>
                                        </p:attrNameLst>
                                      </p:cBhvr>
                                      <p:to>
                                        <p:strVal val="visible"/>
                                      </p:to>
                                    </p:set>
                                    <p:anim calcmode="lin" valueType="num">
                                      <p:cBhvr additive="base">
                                        <p:cTn id="22" dur="500" fill="hold"/>
                                        <p:tgtEl>
                                          <p:spTgt spid="9">
                                            <p:txEl>
                                              <p:pRg st="0" end="0"/>
                                            </p:txEl>
                                          </p:spTgt>
                                        </p:tgtEl>
                                        <p:attrNameLst>
                                          <p:attrName>ppt_x</p:attrName>
                                        </p:attrNameLst>
                                      </p:cBhvr>
                                      <p:tavLst>
                                        <p:tav tm="0">
                                          <p:val>
                                            <p:strVal val="1+#ppt_w/2"/>
                                          </p:val>
                                        </p:tav>
                                        <p:tav tm="100000">
                                          <p:val>
                                            <p:strVal val="#ppt_x"/>
                                          </p:val>
                                        </p:tav>
                                      </p:tavLst>
                                    </p:anim>
                                    <p:anim calcmode="lin" valueType="num">
                                      <p:cBhvr additive="base">
                                        <p:cTn id="23" dur="500" fill="hold"/>
                                        <p:tgtEl>
                                          <p:spTgt spid="9">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8" fill="hold" nodeType="clickEffect">
                                  <p:stCondLst>
                                    <p:cond delay="0"/>
                                  </p:stCondLst>
                                  <p:childTnLst>
                                    <p:set>
                                      <p:cBhvr>
                                        <p:cTn id="27" dur="1" fill="hold">
                                          <p:stCondLst>
                                            <p:cond delay="0"/>
                                          </p:stCondLst>
                                        </p:cTn>
                                        <p:tgtEl>
                                          <p:spTgt spid="6">
                                            <p:txEl>
                                              <p:pRg st="0" end="0"/>
                                            </p:txEl>
                                          </p:spTgt>
                                        </p:tgtEl>
                                        <p:attrNameLst>
                                          <p:attrName>style.visibility</p:attrName>
                                        </p:attrNameLst>
                                      </p:cBhvr>
                                      <p:to>
                                        <p:strVal val="visible"/>
                                      </p:to>
                                    </p:set>
                                    <p:anim calcmode="lin" valueType="num">
                                      <p:cBhvr additive="base">
                                        <p:cTn id="28" dur="500" fill="hold"/>
                                        <p:tgtEl>
                                          <p:spTgt spid="6">
                                            <p:txEl>
                                              <p:pRg st="0" end="0"/>
                                            </p:txEl>
                                          </p:spTgt>
                                        </p:tgtEl>
                                        <p:attrNameLst>
                                          <p:attrName>ppt_x</p:attrName>
                                        </p:attrNameLst>
                                      </p:cBhvr>
                                      <p:tavLst>
                                        <p:tav tm="0">
                                          <p:val>
                                            <p:strVal val="0-#ppt_w/2"/>
                                          </p:val>
                                        </p:tav>
                                        <p:tav tm="100000">
                                          <p:val>
                                            <p:strVal val="#ppt_x"/>
                                          </p:val>
                                        </p:tav>
                                      </p:tavLst>
                                    </p:anim>
                                    <p:anim calcmode="lin" valueType="num">
                                      <p:cBhvr additive="base">
                                        <p:cTn id="29" dur="500" fill="hold"/>
                                        <p:tgtEl>
                                          <p:spTgt spid="6">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31" presetClass="entr" presetSubtype="0" fill="hold" grpId="0" nodeType="clickEffect">
                                  <p:stCondLst>
                                    <p:cond delay="0"/>
                                  </p:stCondLst>
                                  <p:childTnLst>
                                    <p:set>
                                      <p:cBhvr>
                                        <p:cTn id="33" dur="1" fill="hold">
                                          <p:stCondLst>
                                            <p:cond delay="0"/>
                                          </p:stCondLst>
                                        </p:cTn>
                                        <p:tgtEl>
                                          <p:spTgt spid="7"/>
                                        </p:tgtEl>
                                        <p:attrNameLst>
                                          <p:attrName>style.visibility</p:attrName>
                                        </p:attrNameLst>
                                      </p:cBhvr>
                                      <p:to>
                                        <p:strVal val="visible"/>
                                      </p:to>
                                    </p:set>
                                    <p:anim calcmode="lin" valueType="num">
                                      <p:cBhvr>
                                        <p:cTn id="34" dur="1000" fill="hold"/>
                                        <p:tgtEl>
                                          <p:spTgt spid="7"/>
                                        </p:tgtEl>
                                        <p:attrNameLst>
                                          <p:attrName>ppt_w</p:attrName>
                                        </p:attrNameLst>
                                      </p:cBhvr>
                                      <p:tavLst>
                                        <p:tav tm="0">
                                          <p:val>
                                            <p:fltVal val="0"/>
                                          </p:val>
                                        </p:tav>
                                        <p:tav tm="100000">
                                          <p:val>
                                            <p:strVal val="#ppt_w"/>
                                          </p:val>
                                        </p:tav>
                                      </p:tavLst>
                                    </p:anim>
                                    <p:anim calcmode="lin" valueType="num">
                                      <p:cBhvr>
                                        <p:cTn id="35" dur="1000" fill="hold"/>
                                        <p:tgtEl>
                                          <p:spTgt spid="7"/>
                                        </p:tgtEl>
                                        <p:attrNameLst>
                                          <p:attrName>ppt_h</p:attrName>
                                        </p:attrNameLst>
                                      </p:cBhvr>
                                      <p:tavLst>
                                        <p:tav tm="0">
                                          <p:val>
                                            <p:fltVal val="0"/>
                                          </p:val>
                                        </p:tav>
                                        <p:tav tm="100000">
                                          <p:val>
                                            <p:strVal val="#ppt_h"/>
                                          </p:val>
                                        </p:tav>
                                      </p:tavLst>
                                    </p:anim>
                                    <p:anim calcmode="lin" valueType="num">
                                      <p:cBhvr>
                                        <p:cTn id="36" dur="1000" fill="hold"/>
                                        <p:tgtEl>
                                          <p:spTgt spid="7"/>
                                        </p:tgtEl>
                                        <p:attrNameLst>
                                          <p:attrName>style.rotation</p:attrName>
                                        </p:attrNameLst>
                                      </p:cBhvr>
                                      <p:tavLst>
                                        <p:tav tm="0">
                                          <p:val>
                                            <p:fltVal val="90"/>
                                          </p:val>
                                        </p:tav>
                                        <p:tav tm="100000">
                                          <p:val>
                                            <p:fltVal val="0"/>
                                          </p:val>
                                        </p:tav>
                                      </p:tavLst>
                                    </p:anim>
                                    <p:animEffect transition="in" filter="fade">
                                      <p:cBhvr>
                                        <p:cTn id="37"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7" grpId="0"/>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E748EF-2336-FFEF-59E6-F734086A5552}"/>
              </a:ext>
            </a:extLst>
          </p:cNvPr>
          <p:cNvSpPr>
            <a:spLocks noGrp="1"/>
          </p:cNvSpPr>
          <p:nvPr>
            <p:ph type="title"/>
          </p:nvPr>
        </p:nvSpPr>
        <p:spPr>
          <a:xfrm>
            <a:off x="2269671" y="365126"/>
            <a:ext cx="7652657" cy="981354"/>
          </a:xfrm>
        </p:spPr>
        <p:txBody>
          <a:bodyPr>
            <a:normAutofit/>
          </a:bodyPr>
          <a:lstStyle/>
          <a:p>
            <a:pPr algn="ctr"/>
            <a:r>
              <a:rPr lang="en-US" sz="2400" dirty="0">
                <a:solidFill>
                  <a:schemeClr val="accent6">
                    <a:lumMod val="75000"/>
                  </a:schemeClr>
                </a:solidFill>
              </a:rPr>
              <a:t>Ply 2 of 3</a:t>
            </a:r>
            <a:br>
              <a:rPr lang="en-US" dirty="0">
                <a:solidFill>
                  <a:schemeClr val="accent6">
                    <a:lumMod val="75000"/>
                  </a:schemeClr>
                </a:solidFill>
              </a:rPr>
            </a:br>
            <a:r>
              <a:rPr lang="en-US" sz="4000" dirty="0">
                <a:solidFill>
                  <a:schemeClr val="accent6">
                    <a:lumMod val="75000"/>
                  </a:schemeClr>
                </a:solidFill>
              </a:rPr>
              <a:t>Speaking – Divine Gift of Creation</a:t>
            </a:r>
            <a:endParaRPr lang="en-US" sz="4000" dirty="0"/>
          </a:p>
        </p:txBody>
      </p:sp>
      <p:sp>
        <p:nvSpPr>
          <p:cNvPr id="5" name="TextBox 4">
            <a:extLst>
              <a:ext uri="{FF2B5EF4-FFF2-40B4-BE49-F238E27FC236}">
                <a16:creationId xmlns:a16="http://schemas.microsoft.com/office/drawing/2014/main" id="{56F87160-44CF-AE1B-26D2-8CD6487AA6CC}"/>
              </a:ext>
            </a:extLst>
          </p:cNvPr>
          <p:cNvSpPr txBox="1"/>
          <p:nvPr/>
        </p:nvSpPr>
        <p:spPr>
          <a:xfrm>
            <a:off x="643093" y="3888713"/>
            <a:ext cx="5069465" cy="584775"/>
          </a:xfrm>
          <a:prstGeom prst="rect">
            <a:avLst/>
          </a:prstGeom>
          <a:noFill/>
        </p:spPr>
        <p:txBody>
          <a:bodyPr wrap="none" rtlCol="0">
            <a:spAutoFit/>
          </a:bodyPr>
          <a:lstStyle/>
          <a:p>
            <a:r>
              <a:rPr lang="en-US" sz="3200" dirty="0"/>
              <a:t>Power of speech is creative.</a:t>
            </a:r>
          </a:p>
        </p:txBody>
      </p:sp>
      <p:sp>
        <p:nvSpPr>
          <p:cNvPr id="6" name="TextBox 5">
            <a:extLst>
              <a:ext uri="{FF2B5EF4-FFF2-40B4-BE49-F238E27FC236}">
                <a16:creationId xmlns:a16="http://schemas.microsoft.com/office/drawing/2014/main" id="{FCA032AF-4BC8-25AA-30E6-B4EFB2FE3566}"/>
              </a:ext>
            </a:extLst>
          </p:cNvPr>
          <p:cNvSpPr txBox="1"/>
          <p:nvPr/>
        </p:nvSpPr>
        <p:spPr>
          <a:xfrm>
            <a:off x="2033931" y="1964004"/>
            <a:ext cx="1906740" cy="461665"/>
          </a:xfrm>
          <a:prstGeom prst="rect">
            <a:avLst/>
          </a:prstGeom>
          <a:noFill/>
        </p:spPr>
        <p:txBody>
          <a:bodyPr wrap="none" rtlCol="0">
            <a:spAutoFit/>
          </a:bodyPr>
          <a:lstStyle/>
          <a:p>
            <a:r>
              <a:rPr lang="en-US" sz="2400" dirty="0">
                <a:solidFill>
                  <a:srgbClr val="C00000"/>
                </a:solidFill>
              </a:rPr>
              <a:t>“I love you…”</a:t>
            </a:r>
          </a:p>
        </p:txBody>
      </p:sp>
      <p:sp>
        <p:nvSpPr>
          <p:cNvPr id="7" name="TextBox 6">
            <a:extLst>
              <a:ext uri="{FF2B5EF4-FFF2-40B4-BE49-F238E27FC236}">
                <a16:creationId xmlns:a16="http://schemas.microsoft.com/office/drawing/2014/main" id="{2A4F20B0-68EA-F830-38AD-A61DF8A59128}"/>
              </a:ext>
            </a:extLst>
          </p:cNvPr>
          <p:cNvSpPr txBox="1"/>
          <p:nvPr/>
        </p:nvSpPr>
        <p:spPr>
          <a:xfrm>
            <a:off x="4023389" y="2439294"/>
            <a:ext cx="915635" cy="369332"/>
          </a:xfrm>
          <a:prstGeom prst="rect">
            <a:avLst/>
          </a:prstGeom>
          <a:noFill/>
        </p:spPr>
        <p:txBody>
          <a:bodyPr wrap="none" rtlCol="0">
            <a:spAutoFit/>
          </a:bodyPr>
          <a:lstStyle/>
          <a:p>
            <a:r>
              <a:rPr lang="en-US" dirty="0">
                <a:solidFill>
                  <a:schemeClr val="accent4"/>
                </a:solidFill>
              </a:rPr>
              <a:t>Song …</a:t>
            </a:r>
          </a:p>
        </p:txBody>
      </p:sp>
      <p:sp>
        <p:nvSpPr>
          <p:cNvPr id="8" name="TextBox 7">
            <a:extLst>
              <a:ext uri="{FF2B5EF4-FFF2-40B4-BE49-F238E27FC236}">
                <a16:creationId xmlns:a16="http://schemas.microsoft.com/office/drawing/2014/main" id="{2EE19ABA-9717-D3A1-7FBC-137E5CCA4E01}"/>
              </a:ext>
            </a:extLst>
          </p:cNvPr>
          <p:cNvSpPr txBox="1"/>
          <p:nvPr/>
        </p:nvSpPr>
        <p:spPr>
          <a:xfrm>
            <a:off x="7138396" y="3892300"/>
            <a:ext cx="4562403" cy="523220"/>
          </a:xfrm>
          <a:prstGeom prst="rect">
            <a:avLst/>
          </a:prstGeom>
          <a:noFill/>
        </p:spPr>
        <p:txBody>
          <a:bodyPr wrap="none" rtlCol="0">
            <a:spAutoFit/>
          </a:bodyPr>
          <a:lstStyle/>
          <a:p>
            <a:r>
              <a:rPr lang="en-US" sz="2800" dirty="0"/>
              <a:t>Expressing internal thoughts</a:t>
            </a:r>
          </a:p>
        </p:txBody>
      </p:sp>
      <p:sp>
        <p:nvSpPr>
          <p:cNvPr id="9" name="TextBox 8">
            <a:extLst>
              <a:ext uri="{FF2B5EF4-FFF2-40B4-BE49-F238E27FC236}">
                <a16:creationId xmlns:a16="http://schemas.microsoft.com/office/drawing/2014/main" id="{002704B5-C507-B03C-9EF0-25E28EBF0371}"/>
              </a:ext>
            </a:extLst>
          </p:cNvPr>
          <p:cNvSpPr txBox="1"/>
          <p:nvPr/>
        </p:nvSpPr>
        <p:spPr>
          <a:xfrm>
            <a:off x="4690421" y="3171594"/>
            <a:ext cx="1615058" cy="400110"/>
          </a:xfrm>
          <a:prstGeom prst="rect">
            <a:avLst/>
          </a:prstGeom>
          <a:noFill/>
        </p:spPr>
        <p:txBody>
          <a:bodyPr wrap="none" rtlCol="0">
            <a:spAutoFit/>
          </a:bodyPr>
          <a:lstStyle/>
          <a:p>
            <a:r>
              <a:rPr lang="en-US" sz="2000" b="1" dirty="0">
                <a:solidFill>
                  <a:schemeClr val="tx2">
                    <a:lumMod val="75000"/>
                    <a:lumOff val="25000"/>
                  </a:schemeClr>
                </a:solidFill>
              </a:rPr>
              <a:t>and prayer…</a:t>
            </a:r>
          </a:p>
        </p:txBody>
      </p:sp>
      <p:sp>
        <p:nvSpPr>
          <p:cNvPr id="10" name="TextBox 9">
            <a:extLst>
              <a:ext uri="{FF2B5EF4-FFF2-40B4-BE49-F238E27FC236}">
                <a16:creationId xmlns:a16="http://schemas.microsoft.com/office/drawing/2014/main" id="{C9B08FDE-CD63-85E7-2E16-C34AFCD01463}"/>
              </a:ext>
            </a:extLst>
          </p:cNvPr>
          <p:cNvSpPr txBox="1"/>
          <p:nvPr/>
        </p:nvSpPr>
        <p:spPr>
          <a:xfrm>
            <a:off x="5987771" y="2565529"/>
            <a:ext cx="4585551" cy="369332"/>
          </a:xfrm>
          <a:prstGeom prst="rect">
            <a:avLst/>
          </a:prstGeom>
          <a:noFill/>
        </p:spPr>
        <p:txBody>
          <a:bodyPr wrap="none" rtlCol="0">
            <a:spAutoFit/>
          </a:bodyPr>
          <a:lstStyle/>
          <a:p>
            <a:r>
              <a:rPr lang="en-US" dirty="0">
                <a:solidFill>
                  <a:schemeClr val="accent3">
                    <a:lumMod val="75000"/>
                  </a:schemeClr>
                </a:solidFill>
              </a:rPr>
              <a:t>Your name called out,… the sweetest sound.</a:t>
            </a:r>
          </a:p>
        </p:txBody>
      </p:sp>
      <p:sp>
        <p:nvSpPr>
          <p:cNvPr id="11" name="TextBox 10">
            <a:extLst>
              <a:ext uri="{FF2B5EF4-FFF2-40B4-BE49-F238E27FC236}">
                <a16:creationId xmlns:a16="http://schemas.microsoft.com/office/drawing/2014/main" id="{DEAB0525-F4EC-133F-B9C9-B962AA08EB6B}"/>
              </a:ext>
            </a:extLst>
          </p:cNvPr>
          <p:cNvSpPr txBox="1"/>
          <p:nvPr/>
        </p:nvSpPr>
        <p:spPr>
          <a:xfrm>
            <a:off x="401934" y="753626"/>
            <a:ext cx="1930913" cy="1200329"/>
          </a:xfrm>
          <a:prstGeom prst="rect">
            <a:avLst/>
          </a:prstGeom>
          <a:noFill/>
        </p:spPr>
        <p:txBody>
          <a:bodyPr wrap="none" rtlCol="0">
            <a:spAutoFit/>
          </a:bodyPr>
          <a:lstStyle/>
          <a:p>
            <a:r>
              <a:rPr lang="en-US" b="1" dirty="0">
                <a:solidFill>
                  <a:srgbClr val="002060"/>
                </a:solidFill>
              </a:rPr>
              <a:t>Ideas;</a:t>
            </a:r>
          </a:p>
          <a:p>
            <a:r>
              <a:rPr lang="en-US" b="1" dirty="0">
                <a:solidFill>
                  <a:srgbClr val="002060"/>
                </a:solidFill>
              </a:rPr>
              <a:t>   “We hold these</a:t>
            </a:r>
          </a:p>
          <a:p>
            <a:r>
              <a:rPr lang="en-US" b="1" dirty="0">
                <a:solidFill>
                  <a:srgbClr val="002060"/>
                </a:solidFill>
              </a:rPr>
              <a:t>Truths to be self-</a:t>
            </a:r>
          </a:p>
          <a:p>
            <a:r>
              <a:rPr lang="en-US" b="1" dirty="0">
                <a:solidFill>
                  <a:srgbClr val="002060"/>
                </a:solidFill>
              </a:rPr>
              <a:t>evident…”</a:t>
            </a:r>
          </a:p>
        </p:txBody>
      </p:sp>
      <p:sp>
        <p:nvSpPr>
          <p:cNvPr id="12" name="TextBox 11">
            <a:extLst>
              <a:ext uri="{FF2B5EF4-FFF2-40B4-BE49-F238E27FC236}">
                <a16:creationId xmlns:a16="http://schemas.microsoft.com/office/drawing/2014/main" id="{205321DB-C290-1ACE-E371-E76FC1A5B745}"/>
              </a:ext>
            </a:extLst>
          </p:cNvPr>
          <p:cNvSpPr txBox="1"/>
          <p:nvPr/>
        </p:nvSpPr>
        <p:spPr>
          <a:xfrm>
            <a:off x="7923912" y="3043849"/>
            <a:ext cx="2477345" cy="430887"/>
          </a:xfrm>
          <a:prstGeom prst="rect">
            <a:avLst/>
          </a:prstGeom>
          <a:noFill/>
        </p:spPr>
        <p:txBody>
          <a:bodyPr wrap="none" rtlCol="0">
            <a:spAutoFit/>
          </a:bodyPr>
          <a:lstStyle/>
          <a:p>
            <a:r>
              <a:rPr lang="en-US" sz="2200" dirty="0">
                <a:solidFill>
                  <a:srgbClr val="002060"/>
                </a:solidFill>
              </a:rPr>
              <a:t>“WE, the People…”</a:t>
            </a:r>
          </a:p>
        </p:txBody>
      </p:sp>
      <p:sp>
        <p:nvSpPr>
          <p:cNvPr id="14" name="TextBox 13">
            <a:extLst>
              <a:ext uri="{FF2B5EF4-FFF2-40B4-BE49-F238E27FC236}">
                <a16:creationId xmlns:a16="http://schemas.microsoft.com/office/drawing/2014/main" id="{3B058DE2-FCA8-6B08-1892-CC7842922007}"/>
              </a:ext>
            </a:extLst>
          </p:cNvPr>
          <p:cNvSpPr txBox="1"/>
          <p:nvPr/>
        </p:nvSpPr>
        <p:spPr>
          <a:xfrm>
            <a:off x="9280784" y="1207348"/>
            <a:ext cx="2932406" cy="1292662"/>
          </a:xfrm>
          <a:prstGeom prst="rect">
            <a:avLst/>
          </a:prstGeom>
          <a:noFill/>
        </p:spPr>
        <p:txBody>
          <a:bodyPr wrap="none" rtlCol="0">
            <a:spAutoFit/>
          </a:bodyPr>
          <a:lstStyle/>
          <a:p>
            <a:r>
              <a:rPr lang="en-US" sz="2600" dirty="0">
                <a:solidFill>
                  <a:schemeClr val="accent5">
                    <a:lumMod val="60000"/>
                    <a:lumOff val="40000"/>
                  </a:schemeClr>
                </a:solidFill>
              </a:rPr>
              <a:t>“Do you come here</a:t>
            </a:r>
          </a:p>
          <a:p>
            <a:r>
              <a:rPr lang="en-US" sz="2600" dirty="0">
                <a:solidFill>
                  <a:schemeClr val="accent5">
                    <a:lumMod val="60000"/>
                    <a:lumOff val="40000"/>
                  </a:schemeClr>
                </a:solidFill>
              </a:rPr>
              <a:t>freely?”</a:t>
            </a:r>
          </a:p>
          <a:p>
            <a:r>
              <a:rPr lang="en-US" sz="2600" dirty="0">
                <a:solidFill>
                  <a:schemeClr val="accent5">
                    <a:lumMod val="60000"/>
                    <a:lumOff val="40000"/>
                  </a:schemeClr>
                </a:solidFill>
              </a:rPr>
              <a:t>“I do.”</a:t>
            </a:r>
          </a:p>
        </p:txBody>
      </p:sp>
      <p:sp>
        <p:nvSpPr>
          <p:cNvPr id="15" name="TextBox 14">
            <a:extLst>
              <a:ext uri="{FF2B5EF4-FFF2-40B4-BE49-F238E27FC236}">
                <a16:creationId xmlns:a16="http://schemas.microsoft.com/office/drawing/2014/main" id="{804C3E04-DE3F-E6B0-E6EA-BBDC8CFFA3AA}"/>
              </a:ext>
            </a:extLst>
          </p:cNvPr>
          <p:cNvSpPr txBox="1"/>
          <p:nvPr/>
        </p:nvSpPr>
        <p:spPr>
          <a:xfrm>
            <a:off x="351506" y="2571479"/>
            <a:ext cx="3744167" cy="1200329"/>
          </a:xfrm>
          <a:prstGeom prst="rect">
            <a:avLst/>
          </a:prstGeom>
          <a:noFill/>
        </p:spPr>
        <p:txBody>
          <a:bodyPr wrap="none" rtlCol="0">
            <a:spAutoFit/>
          </a:bodyPr>
          <a:lstStyle/>
          <a:p>
            <a:r>
              <a:rPr lang="en-US" sz="2400" b="1" dirty="0">
                <a:solidFill>
                  <a:srgbClr val="FF9933"/>
                </a:solidFill>
              </a:rPr>
              <a:t>“…for as long as you both </a:t>
            </a:r>
          </a:p>
          <a:p>
            <a:r>
              <a:rPr lang="en-US" sz="2400" b="1" dirty="0">
                <a:solidFill>
                  <a:srgbClr val="FF9933"/>
                </a:solidFill>
              </a:rPr>
              <a:t> shall live?”</a:t>
            </a:r>
          </a:p>
          <a:p>
            <a:r>
              <a:rPr lang="en-US" sz="2400" b="1" dirty="0">
                <a:solidFill>
                  <a:srgbClr val="FF9933"/>
                </a:solidFill>
              </a:rPr>
              <a:t>“I do.”</a:t>
            </a:r>
          </a:p>
        </p:txBody>
      </p:sp>
      <p:sp>
        <p:nvSpPr>
          <p:cNvPr id="16" name="TextBox 15">
            <a:extLst>
              <a:ext uri="{FF2B5EF4-FFF2-40B4-BE49-F238E27FC236}">
                <a16:creationId xmlns:a16="http://schemas.microsoft.com/office/drawing/2014/main" id="{A1D5ECD9-CEE8-40CC-9B6A-706739348F7A}"/>
              </a:ext>
            </a:extLst>
          </p:cNvPr>
          <p:cNvSpPr txBox="1"/>
          <p:nvPr/>
        </p:nvSpPr>
        <p:spPr>
          <a:xfrm>
            <a:off x="3628054" y="4556272"/>
            <a:ext cx="1706301" cy="369332"/>
          </a:xfrm>
          <a:prstGeom prst="rect">
            <a:avLst/>
          </a:prstGeom>
          <a:noFill/>
        </p:spPr>
        <p:txBody>
          <a:bodyPr wrap="none" rtlCol="0">
            <a:spAutoFit/>
          </a:bodyPr>
          <a:lstStyle/>
          <a:p>
            <a:r>
              <a:rPr lang="en-US" dirty="0"/>
              <a:t>“You’re wrong.”</a:t>
            </a:r>
          </a:p>
        </p:txBody>
      </p:sp>
      <p:sp>
        <p:nvSpPr>
          <p:cNvPr id="17" name="TextBox 16">
            <a:extLst>
              <a:ext uri="{FF2B5EF4-FFF2-40B4-BE49-F238E27FC236}">
                <a16:creationId xmlns:a16="http://schemas.microsoft.com/office/drawing/2014/main" id="{A5588B3E-0AD8-2BBB-EAE7-ABD1DEB68BD8}"/>
              </a:ext>
            </a:extLst>
          </p:cNvPr>
          <p:cNvSpPr txBox="1"/>
          <p:nvPr/>
        </p:nvSpPr>
        <p:spPr>
          <a:xfrm>
            <a:off x="1108698" y="5252239"/>
            <a:ext cx="3467231" cy="430887"/>
          </a:xfrm>
          <a:prstGeom prst="rect">
            <a:avLst/>
          </a:prstGeom>
          <a:noFill/>
        </p:spPr>
        <p:txBody>
          <a:bodyPr wrap="none" rtlCol="0">
            <a:spAutoFit/>
          </a:bodyPr>
          <a:lstStyle/>
          <a:p>
            <a:r>
              <a:rPr lang="en-US" sz="2200" dirty="0">
                <a:solidFill>
                  <a:schemeClr val="accent5">
                    <a:lumMod val="75000"/>
                  </a:schemeClr>
                </a:solidFill>
              </a:rPr>
              <a:t>“You’re dressed like that?!”</a:t>
            </a:r>
          </a:p>
        </p:txBody>
      </p:sp>
      <p:sp>
        <p:nvSpPr>
          <p:cNvPr id="18" name="TextBox 17">
            <a:extLst>
              <a:ext uri="{FF2B5EF4-FFF2-40B4-BE49-F238E27FC236}">
                <a16:creationId xmlns:a16="http://schemas.microsoft.com/office/drawing/2014/main" id="{E1659E8A-4157-0A88-9C90-50E83A77C762}"/>
              </a:ext>
            </a:extLst>
          </p:cNvPr>
          <p:cNvSpPr txBox="1"/>
          <p:nvPr/>
        </p:nvSpPr>
        <p:spPr>
          <a:xfrm>
            <a:off x="5987771" y="5056776"/>
            <a:ext cx="2219647" cy="369332"/>
          </a:xfrm>
          <a:prstGeom prst="rect">
            <a:avLst/>
          </a:prstGeom>
          <a:noFill/>
        </p:spPr>
        <p:txBody>
          <a:bodyPr wrap="none" rtlCol="0">
            <a:spAutoFit/>
          </a:bodyPr>
          <a:lstStyle/>
          <a:p>
            <a:r>
              <a:rPr lang="en-US" dirty="0">
                <a:solidFill>
                  <a:srgbClr val="A50021"/>
                </a:solidFill>
              </a:rPr>
              <a:t>“I’m angry with you!”</a:t>
            </a:r>
          </a:p>
        </p:txBody>
      </p:sp>
      <p:sp>
        <p:nvSpPr>
          <p:cNvPr id="19" name="TextBox 18">
            <a:extLst>
              <a:ext uri="{FF2B5EF4-FFF2-40B4-BE49-F238E27FC236}">
                <a16:creationId xmlns:a16="http://schemas.microsoft.com/office/drawing/2014/main" id="{5C3B10B6-7C42-C438-5362-6D27BEB61BE2}"/>
              </a:ext>
            </a:extLst>
          </p:cNvPr>
          <p:cNvSpPr txBox="1"/>
          <p:nvPr/>
        </p:nvSpPr>
        <p:spPr>
          <a:xfrm>
            <a:off x="7676941" y="5968721"/>
            <a:ext cx="1566263" cy="400110"/>
          </a:xfrm>
          <a:prstGeom prst="rect">
            <a:avLst/>
          </a:prstGeom>
          <a:noFill/>
        </p:spPr>
        <p:txBody>
          <a:bodyPr wrap="none" rtlCol="0">
            <a:spAutoFit/>
          </a:bodyPr>
          <a:lstStyle/>
          <a:p>
            <a:r>
              <a:rPr lang="en-US" sz="2000" b="1" dirty="0">
                <a:solidFill>
                  <a:srgbClr val="00CC00"/>
                </a:solidFill>
              </a:rPr>
              <a:t>“Go to hell”</a:t>
            </a:r>
          </a:p>
        </p:txBody>
      </p:sp>
      <p:sp>
        <p:nvSpPr>
          <p:cNvPr id="20" name="TextBox 19">
            <a:extLst>
              <a:ext uri="{FF2B5EF4-FFF2-40B4-BE49-F238E27FC236}">
                <a16:creationId xmlns:a16="http://schemas.microsoft.com/office/drawing/2014/main" id="{0CDC9C07-41F1-42F9-C69B-82DA8BA149E8}"/>
              </a:ext>
            </a:extLst>
          </p:cNvPr>
          <p:cNvSpPr txBox="1"/>
          <p:nvPr/>
        </p:nvSpPr>
        <p:spPr>
          <a:xfrm>
            <a:off x="708238" y="6148244"/>
            <a:ext cx="4009239" cy="523220"/>
          </a:xfrm>
          <a:prstGeom prst="rect">
            <a:avLst/>
          </a:prstGeom>
          <a:noFill/>
        </p:spPr>
        <p:txBody>
          <a:bodyPr wrap="none" rtlCol="0">
            <a:spAutoFit/>
          </a:bodyPr>
          <a:lstStyle/>
          <a:p>
            <a:r>
              <a:rPr lang="en-US" sz="2800" b="1" dirty="0">
                <a:solidFill>
                  <a:srgbClr val="FF9933"/>
                </a:solidFill>
              </a:rPr>
              <a:t>“You’re a sorry S.O.B…”</a:t>
            </a:r>
          </a:p>
        </p:txBody>
      </p:sp>
      <p:sp>
        <p:nvSpPr>
          <p:cNvPr id="21" name="TextBox 20">
            <a:extLst>
              <a:ext uri="{FF2B5EF4-FFF2-40B4-BE49-F238E27FC236}">
                <a16:creationId xmlns:a16="http://schemas.microsoft.com/office/drawing/2014/main" id="{7E254086-CD3D-4265-67E4-C572A72DC8C9}"/>
              </a:ext>
            </a:extLst>
          </p:cNvPr>
          <p:cNvSpPr txBox="1"/>
          <p:nvPr/>
        </p:nvSpPr>
        <p:spPr>
          <a:xfrm>
            <a:off x="8627310" y="4564333"/>
            <a:ext cx="2257862" cy="492443"/>
          </a:xfrm>
          <a:prstGeom prst="rect">
            <a:avLst/>
          </a:prstGeom>
          <a:noFill/>
        </p:spPr>
        <p:txBody>
          <a:bodyPr wrap="none" rtlCol="0">
            <a:spAutoFit/>
          </a:bodyPr>
          <a:lstStyle/>
          <a:p>
            <a:r>
              <a:rPr lang="en-US" sz="2600" dirty="0">
                <a:solidFill>
                  <a:srgbClr val="C00000"/>
                </a:solidFill>
              </a:rPr>
              <a:t>“F@&amp;% YOU!”</a:t>
            </a:r>
          </a:p>
        </p:txBody>
      </p:sp>
      <p:sp>
        <p:nvSpPr>
          <p:cNvPr id="22" name="TextBox 21">
            <a:extLst>
              <a:ext uri="{FF2B5EF4-FFF2-40B4-BE49-F238E27FC236}">
                <a16:creationId xmlns:a16="http://schemas.microsoft.com/office/drawing/2014/main" id="{7A67B5EF-C8C3-B6E6-9497-DB09519CC2F0}"/>
              </a:ext>
            </a:extLst>
          </p:cNvPr>
          <p:cNvSpPr txBox="1"/>
          <p:nvPr/>
        </p:nvSpPr>
        <p:spPr>
          <a:xfrm>
            <a:off x="4791578" y="5724508"/>
            <a:ext cx="1085554" cy="369332"/>
          </a:xfrm>
          <a:prstGeom prst="rect">
            <a:avLst/>
          </a:prstGeom>
          <a:noFill/>
        </p:spPr>
        <p:txBody>
          <a:bodyPr wrap="none" rtlCol="0">
            <a:spAutoFit/>
          </a:bodyPr>
          <a:lstStyle/>
          <a:p>
            <a:r>
              <a:rPr lang="en-US" b="1" dirty="0">
                <a:solidFill>
                  <a:schemeClr val="tx1">
                    <a:lumMod val="95000"/>
                    <a:lumOff val="5000"/>
                  </a:schemeClr>
                </a:solidFill>
              </a:rPr>
              <a:t>(silence)</a:t>
            </a:r>
          </a:p>
        </p:txBody>
      </p:sp>
      <p:sp>
        <p:nvSpPr>
          <p:cNvPr id="23" name="TextBox 22">
            <a:extLst>
              <a:ext uri="{FF2B5EF4-FFF2-40B4-BE49-F238E27FC236}">
                <a16:creationId xmlns:a16="http://schemas.microsoft.com/office/drawing/2014/main" id="{99C2677C-EA0D-2095-3F62-03ABF9F367F7}"/>
              </a:ext>
            </a:extLst>
          </p:cNvPr>
          <p:cNvSpPr txBox="1"/>
          <p:nvPr/>
        </p:nvSpPr>
        <p:spPr>
          <a:xfrm>
            <a:off x="401934" y="4605831"/>
            <a:ext cx="1826975" cy="461665"/>
          </a:xfrm>
          <a:prstGeom prst="rect">
            <a:avLst/>
          </a:prstGeom>
          <a:noFill/>
        </p:spPr>
        <p:txBody>
          <a:bodyPr wrap="none" rtlCol="0">
            <a:spAutoFit/>
          </a:bodyPr>
          <a:lstStyle/>
          <a:p>
            <a:r>
              <a:rPr lang="en-US" sz="2400" dirty="0">
                <a:solidFill>
                  <a:schemeClr val="accent2"/>
                </a:solidFill>
              </a:rPr>
              <a:t>“I hate you!”</a:t>
            </a:r>
          </a:p>
        </p:txBody>
      </p:sp>
      <p:sp>
        <p:nvSpPr>
          <p:cNvPr id="24" name="TextBox 23">
            <a:extLst>
              <a:ext uri="{FF2B5EF4-FFF2-40B4-BE49-F238E27FC236}">
                <a16:creationId xmlns:a16="http://schemas.microsoft.com/office/drawing/2014/main" id="{C5773DA9-A2EC-7333-9034-C30ACBC1C849}"/>
              </a:ext>
            </a:extLst>
          </p:cNvPr>
          <p:cNvSpPr txBox="1"/>
          <p:nvPr/>
        </p:nvSpPr>
        <p:spPr>
          <a:xfrm>
            <a:off x="8958679" y="5217476"/>
            <a:ext cx="3233321" cy="584775"/>
          </a:xfrm>
          <a:prstGeom prst="rect">
            <a:avLst/>
          </a:prstGeom>
          <a:noFill/>
        </p:spPr>
        <p:txBody>
          <a:bodyPr wrap="none" rtlCol="0">
            <a:spAutoFit/>
          </a:bodyPr>
          <a:lstStyle/>
          <a:p>
            <a:r>
              <a:rPr lang="en-US" sz="3200" dirty="0">
                <a:solidFill>
                  <a:srgbClr val="FF0000"/>
                </a:solidFill>
              </a:rPr>
              <a:t>“I’m leaving you.”</a:t>
            </a:r>
          </a:p>
        </p:txBody>
      </p:sp>
      <p:sp>
        <p:nvSpPr>
          <p:cNvPr id="25" name="TextBox 24">
            <a:extLst>
              <a:ext uri="{FF2B5EF4-FFF2-40B4-BE49-F238E27FC236}">
                <a16:creationId xmlns:a16="http://schemas.microsoft.com/office/drawing/2014/main" id="{7AF46173-4460-6DC4-39E8-E8150BCA5B41}"/>
              </a:ext>
            </a:extLst>
          </p:cNvPr>
          <p:cNvSpPr txBox="1"/>
          <p:nvPr/>
        </p:nvSpPr>
        <p:spPr>
          <a:xfrm>
            <a:off x="4207442" y="1284384"/>
            <a:ext cx="4120743" cy="1077218"/>
          </a:xfrm>
          <a:prstGeom prst="rect">
            <a:avLst/>
          </a:prstGeom>
          <a:noFill/>
        </p:spPr>
        <p:txBody>
          <a:bodyPr wrap="none" rtlCol="0">
            <a:spAutoFit/>
          </a:bodyPr>
          <a:lstStyle/>
          <a:p>
            <a:r>
              <a:rPr lang="en-US" sz="3200" dirty="0">
                <a:solidFill>
                  <a:schemeClr val="accent5">
                    <a:lumMod val="75000"/>
                  </a:schemeClr>
                </a:solidFill>
              </a:rPr>
              <a:t>“I now pronounce you</a:t>
            </a:r>
          </a:p>
          <a:p>
            <a:r>
              <a:rPr lang="en-US" sz="3200" dirty="0">
                <a:solidFill>
                  <a:schemeClr val="accent5">
                    <a:lumMod val="75000"/>
                  </a:schemeClr>
                </a:solidFill>
              </a:rPr>
              <a:t> husband and wife.”</a:t>
            </a:r>
          </a:p>
        </p:txBody>
      </p:sp>
    </p:spTree>
    <p:extLst>
      <p:ext uri="{BB962C8B-B14F-4D97-AF65-F5344CB8AC3E}">
        <p14:creationId xmlns:p14="http://schemas.microsoft.com/office/powerpoint/2010/main" val="2664653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31" presetClass="entr" presetSubtype="0" fill="hold" grpId="0" nodeType="clickEffect">
                                  <p:stCondLst>
                                    <p:cond delay="0"/>
                                  </p:stCondLst>
                                  <p:childTnLst>
                                    <p:set>
                                      <p:cBhvr>
                                        <p:cTn id="38" dur="1" fill="hold">
                                          <p:stCondLst>
                                            <p:cond delay="0"/>
                                          </p:stCondLst>
                                        </p:cTn>
                                        <p:tgtEl>
                                          <p:spTgt spid="25"/>
                                        </p:tgtEl>
                                        <p:attrNameLst>
                                          <p:attrName>style.visibility</p:attrName>
                                        </p:attrNameLst>
                                      </p:cBhvr>
                                      <p:to>
                                        <p:strVal val="visible"/>
                                      </p:to>
                                    </p:set>
                                    <p:anim calcmode="lin" valueType="num">
                                      <p:cBhvr>
                                        <p:cTn id="39" dur="1000" fill="hold"/>
                                        <p:tgtEl>
                                          <p:spTgt spid="25"/>
                                        </p:tgtEl>
                                        <p:attrNameLst>
                                          <p:attrName>ppt_w</p:attrName>
                                        </p:attrNameLst>
                                      </p:cBhvr>
                                      <p:tavLst>
                                        <p:tav tm="0">
                                          <p:val>
                                            <p:fltVal val="0"/>
                                          </p:val>
                                        </p:tav>
                                        <p:tav tm="100000">
                                          <p:val>
                                            <p:strVal val="#ppt_w"/>
                                          </p:val>
                                        </p:tav>
                                      </p:tavLst>
                                    </p:anim>
                                    <p:anim calcmode="lin" valueType="num">
                                      <p:cBhvr>
                                        <p:cTn id="40" dur="1000" fill="hold"/>
                                        <p:tgtEl>
                                          <p:spTgt spid="25"/>
                                        </p:tgtEl>
                                        <p:attrNameLst>
                                          <p:attrName>ppt_h</p:attrName>
                                        </p:attrNameLst>
                                      </p:cBhvr>
                                      <p:tavLst>
                                        <p:tav tm="0">
                                          <p:val>
                                            <p:fltVal val="0"/>
                                          </p:val>
                                        </p:tav>
                                        <p:tav tm="100000">
                                          <p:val>
                                            <p:strVal val="#ppt_h"/>
                                          </p:val>
                                        </p:tav>
                                      </p:tavLst>
                                    </p:anim>
                                    <p:anim calcmode="lin" valueType="num">
                                      <p:cBhvr>
                                        <p:cTn id="41" dur="1000" fill="hold"/>
                                        <p:tgtEl>
                                          <p:spTgt spid="25"/>
                                        </p:tgtEl>
                                        <p:attrNameLst>
                                          <p:attrName>style.rotation</p:attrName>
                                        </p:attrNameLst>
                                      </p:cBhvr>
                                      <p:tavLst>
                                        <p:tav tm="0">
                                          <p:val>
                                            <p:fltVal val="90"/>
                                          </p:val>
                                        </p:tav>
                                        <p:tav tm="100000">
                                          <p:val>
                                            <p:fltVal val="0"/>
                                          </p:val>
                                        </p:tav>
                                      </p:tavLst>
                                    </p:anim>
                                    <p:animEffect transition="in" filter="fade">
                                      <p:cBhvr>
                                        <p:cTn id="42" dur="1000"/>
                                        <p:tgtEl>
                                          <p:spTgt spid="25"/>
                                        </p:tgtEl>
                                      </p:cBhvr>
                                    </p:animEffec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6"/>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8"/>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9"/>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17"/>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22" presetClass="entr" presetSubtype="4" fill="hold" grpId="0" nodeType="clickEffect">
                                  <p:stCondLst>
                                    <p:cond delay="0"/>
                                  </p:stCondLst>
                                  <p:childTnLst>
                                    <p:set>
                                      <p:cBhvr>
                                        <p:cTn id="62" dur="1" fill="hold">
                                          <p:stCondLst>
                                            <p:cond delay="0"/>
                                          </p:stCondLst>
                                        </p:cTn>
                                        <p:tgtEl>
                                          <p:spTgt spid="20"/>
                                        </p:tgtEl>
                                        <p:attrNameLst>
                                          <p:attrName>style.visibility</p:attrName>
                                        </p:attrNameLst>
                                      </p:cBhvr>
                                      <p:to>
                                        <p:strVal val="visible"/>
                                      </p:to>
                                    </p:set>
                                    <p:animEffect transition="in" filter="wipe(down)">
                                      <p:cBhvr>
                                        <p:cTn id="63" dur="500"/>
                                        <p:tgtEl>
                                          <p:spTgt spid="20"/>
                                        </p:tgtEl>
                                      </p:cBhvr>
                                    </p:animEffect>
                                  </p:childTnLst>
                                </p:cTn>
                              </p:par>
                            </p:childTnLst>
                          </p:cTn>
                        </p:par>
                      </p:childTnLst>
                    </p:cTn>
                  </p:par>
                  <p:par>
                    <p:cTn id="64" fill="hold">
                      <p:stCondLst>
                        <p:cond delay="indefinite"/>
                      </p:stCondLst>
                      <p:childTnLst>
                        <p:par>
                          <p:cTn id="65" fill="hold">
                            <p:stCondLst>
                              <p:cond delay="0"/>
                            </p:stCondLst>
                            <p:childTnLst>
                              <p:par>
                                <p:cTn id="66" presetID="1" presetClass="entr" presetSubtype="0" fill="hold" grpId="0" nodeType="clickEffect">
                                  <p:stCondLst>
                                    <p:cond delay="0"/>
                                  </p:stCondLst>
                                  <p:childTnLst>
                                    <p:set>
                                      <p:cBhvr>
                                        <p:cTn id="67" dur="1" fill="hold">
                                          <p:stCondLst>
                                            <p:cond delay="0"/>
                                          </p:stCondLst>
                                        </p:cTn>
                                        <p:tgtEl>
                                          <p:spTgt spid="22"/>
                                        </p:tgtEl>
                                        <p:attrNameLst>
                                          <p:attrName>style.visibility</p:attrName>
                                        </p:attrNameLst>
                                      </p:cBhvr>
                                      <p:to>
                                        <p:strVal val="visible"/>
                                      </p:to>
                                    </p:set>
                                  </p:childTnLst>
                                </p:cTn>
                              </p:par>
                            </p:childTnLst>
                          </p:cTn>
                        </p:par>
                      </p:childTnLst>
                    </p:cTn>
                  </p:par>
                  <p:par>
                    <p:cTn id="68" fill="hold">
                      <p:stCondLst>
                        <p:cond delay="indefinite"/>
                      </p:stCondLst>
                      <p:childTnLst>
                        <p:par>
                          <p:cTn id="69" fill="hold">
                            <p:stCondLst>
                              <p:cond delay="0"/>
                            </p:stCondLst>
                            <p:childTnLst>
                              <p:par>
                                <p:cTn id="70" presetID="1" presetClass="entr" presetSubtype="0" fill="hold" grpId="0" nodeType="clickEffect">
                                  <p:stCondLst>
                                    <p:cond delay="0"/>
                                  </p:stCondLst>
                                  <p:childTnLst>
                                    <p:set>
                                      <p:cBhvr>
                                        <p:cTn id="71" dur="1" fill="hold">
                                          <p:stCondLst>
                                            <p:cond delay="0"/>
                                          </p:stCondLst>
                                        </p:cTn>
                                        <p:tgtEl>
                                          <p:spTgt spid="23"/>
                                        </p:tgtEl>
                                        <p:attrNameLst>
                                          <p:attrName>style.visibility</p:attrName>
                                        </p:attrNameLst>
                                      </p:cBhvr>
                                      <p:to>
                                        <p:strVal val="visible"/>
                                      </p:to>
                                    </p:set>
                                  </p:childTnLst>
                                </p:cTn>
                              </p:par>
                            </p:childTnLst>
                          </p:cTn>
                        </p:par>
                      </p:childTnLst>
                    </p:cTn>
                  </p:par>
                  <p:par>
                    <p:cTn id="72" fill="hold">
                      <p:stCondLst>
                        <p:cond delay="indefinite"/>
                      </p:stCondLst>
                      <p:childTnLst>
                        <p:par>
                          <p:cTn id="73" fill="hold">
                            <p:stCondLst>
                              <p:cond delay="0"/>
                            </p:stCondLst>
                            <p:childTnLst>
                              <p:par>
                                <p:cTn id="74" presetID="1" presetClass="entr" presetSubtype="0" fill="hold" grpId="0" nodeType="clickEffect">
                                  <p:stCondLst>
                                    <p:cond delay="0"/>
                                  </p:stCondLst>
                                  <p:childTnLst>
                                    <p:set>
                                      <p:cBhvr>
                                        <p:cTn id="75" dur="1" fill="hold">
                                          <p:stCondLst>
                                            <p:cond delay="0"/>
                                          </p:stCondLst>
                                        </p:cTn>
                                        <p:tgtEl>
                                          <p:spTgt spid="21"/>
                                        </p:tgtEl>
                                        <p:attrNameLst>
                                          <p:attrName>style.visibility</p:attrName>
                                        </p:attrNameLst>
                                      </p:cBhvr>
                                      <p:to>
                                        <p:strVal val="visible"/>
                                      </p:to>
                                    </p:set>
                                  </p:childTnLst>
                                </p:cTn>
                              </p:par>
                            </p:childTnLst>
                          </p:cTn>
                        </p:par>
                      </p:childTnLst>
                    </p:cTn>
                  </p:par>
                  <p:par>
                    <p:cTn id="76" fill="hold">
                      <p:stCondLst>
                        <p:cond delay="indefinite"/>
                      </p:stCondLst>
                      <p:childTnLst>
                        <p:par>
                          <p:cTn id="77" fill="hold">
                            <p:stCondLst>
                              <p:cond delay="0"/>
                            </p:stCondLst>
                            <p:childTnLst>
                              <p:par>
                                <p:cTn id="78" presetID="1" presetClass="entr" presetSubtype="0" fill="hold" grpId="0" nodeType="clickEffect">
                                  <p:stCondLst>
                                    <p:cond delay="0"/>
                                  </p:stCondLst>
                                  <p:childTnLst>
                                    <p:set>
                                      <p:cBhvr>
                                        <p:cTn id="79"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9" grpId="0"/>
      <p:bldP spid="10" grpId="0"/>
      <p:bldP spid="11" grpId="0"/>
      <p:bldP spid="12" grpId="0"/>
      <p:bldP spid="14" grpId="0"/>
      <p:bldP spid="15" grpId="0"/>
      <p:bldP spid="16" grpId="0"/>
      <p:bldP spid="17" grpId="0"/>
      <p:bldP spid="18" grpId="0"/>
      <p:bldP spid="19" grpId="0"/>
      <p:bldP spid="20" grpId="0"/>
      <p:bldP spid="21" grpId="0"/>
      <p:bldP spid="22" grpId="0"/>
      <p:bldP spid="23" grpId="0"/>
      <p:bldP spid="24" grpId="0"/>
      <p:bldP spid="25"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View of earth captured from space">
            <a:extLst>
              <a:ext uri="{FF2B5EF4-FFF2-40B4-BE49-F238E27FC236}">
                <a16:creationId xmlns:a16="http://schemas.microsoft.com/office/drawing/2014/main" id="{AED1E24E-E9A3-2A1C-C457-81BC386CA552}"/>
              </a:ext>
            </a:extLst>
          </p:cNvPr>
          <p:cNvPicPr>
            <a:picLocks noChangeAspect="1"/>
          </p:cNvPicPr>
          <p:nvPr/>
        </p:nvPicPr>
        <p:blipFill>
          <a:blip r:embed="rId2">
            <a:alphaModFix amt="50000"/>
            <a:extLst>
              <a:ext uri="{28A0092B-C50C-407E-A947-70E740481C1C}">
                <a14:useLocalDpi xmlns:a14="http://schemas.microsoft.com/office/drawing/2010/main" val="0"/>
              </a:ext>
            </a:extLst>
          </a:blip>
          <a:srcRect t="5029" b="19971"/>
          <a:stretch/>
        </p:blipFill>
        <p:spPr>
          <a:xfrm>
            <a:off x="20" y="1"/>
            <a:ext cx="12191980" cy="6857999"/>
          </a:xfrm>
          <a:prstGeom prst="rect">
            <a:avLst/>
          </a:prstGeom>
        </p:spPr>
      </p:pic>
      <p:sp>
        <p:nvSpPr>
          <p:cNvPr id="2" name="Title 1">
            <a:extLst>
              <a:ext uri="{FF2B5EF4-FFF2-40B4-BE49-F238E27FC236}">
                <a16:creationId xmlns:a16="http://schemas.microsoft.com/office/drawing/2014/main" id="{07978FE6-AD10-400C-379D-3B7D17D19C89}"/>
              </a:ext>
            </a:extLst>
          </p:cNvPr>
          <p:cNvSpPr>
            <a:spLocks noGrp="1"/>
          </p:cNvSpPr>
          <p:nvPr>
            <p:ph type="title"/>
          </p:nvPr>
        </p:nvSpPr>
        <p:spPr>
          <a:xfrm>
            <a:off x="0" y="-1"/>
            <a:ext cx="3314700" cy="593880"/>
          </a:xfrm>
        </p:spPr>
        <p:txBody>
          <a:bodyPr vert="horz" lIns="91440" tIns="45720" rIns="91440" bIns="45720" rtlCol="0" anchor="b">
            <a:normAutofit/>
          </a:bodyPr>
          <a:lstStyle/>
          <a:p>
            <a:pPr algn="ctr"/>
            <a:r>
              <a:rPr lang="en-US" sz="1800" dirty="0">
                <a:solidFill>
                  <a:srgbClr val="FFFFFF"/>
                </a:solidFill>
              </a:rPr>
              <a:t>Ply 2 of 3</a:t>
            </a:r>
            <a:br>
              <a:rPr lang="en-US" sz="1800" dirty="0">
                <a:solidFill>
                  <a:srgbClr val="FFFFFF"/>
                </a:solidFill>
              </a:rPr>
            </a:br>
            <a:r>
              <a:rPr lang="en-US" sz="1800" dirty="0">
                <a:solidFill>
                  <a:srgbClr val="FFFFFF"/>
                </a:solidFill>
              </a:rPr>
              <a:t>Speaking – Divine Gift of Creation</a:t>
            </a:r>
          </a:p>
        </p:txBody>
      </p:sp>
      <p:sp>
        <p:nvSpPr>
          <p:cNvPr id="6" name="TextBox 5">
            <a:extLst>
              <a:ext uri="{FF2B5EF4-FFF2-40B4-BE49-F238E27FC236}">
                <a16:creationId xmlns:a16="http://schemas.microsoft.com/office/drawing/2014/main" id="{E8ACF0C5-3A0A-CA50-34D3-F9E00ABBCDCD}"/>
              </a:ext>
            </a:extLst>
          </p:cNvPr>
          <p:cNvSpPr txBox="1"/>
          <p:nvPr/>
        </p:nvSpPr>
        <p:spPr>
          <a:xfrm>
            <a:off x="4519551" y="4928919"/>
            <a:ext cx="7277100" cy="1631216"/>
          </a:xfrm>
          <a:prstGeom prst="rect">
            <a:avLst/>
          </a:prstGeom>
          <a:noFill/>
        </p:spPr>
        <p:txBody>
          <a:bodyPr wrap="square" rtlCol="0">
            <a:spAutoFit/>
          </a:bodyPr>
          <a:lstStyle/>
          <a:p>
            <a:r>
              <a:rPr lang="en-US" sz="3600" dirty="0"/>
              <a:t>And God said, “Let there be Light…”</a:t>
            </a:r>
          </a:p>
          <a:p>
            <a:r>
              <a:rPr lang="en-US" sz="1600" dirty="0"/>
              <a:t>Sixteen times ‘God said’ in Genesis, creating the world.  To speak is the power to</a:t>
            </a:r>
          </a:p>
          <a:p>
            <a:r>
              <a:rPr lang="en-US" sz="1600" dirty="0"/>
              <a:t> bring something of value into our reality.  It is the power of creation, the beginning</a:t>
            </a:r>
          </a:p>
          <a:p>
            <a:r>
              <a:rPr lang="en-US" sz="1600" dirty="0"/>
              <a:t> of ideas and communication to others.</a:t>
            </a:r>
          </a:p>
          <a:p>
            <a:r>
              <a:rPr lang="en-US" sz="1600" dirty="0"/>
              <a:t>“And God said it was good, </a:t>
            </a:r>
            <a:r>
              <a:rPr lang="en-US" sz="1600" i="1" dirty="0"/>
              <a:t>very</a:t>
            </a:r>
            <a:r>
              <a:rPr lang="en-US" sz="1600" dirty="0"/>
              <a:t> good!”</a:t>
            </a:r>
          </a:p>
        </p:txBody>
      </p:sp>
    </p:spTree>
    <p:extLst>
      <p:ext uri="{BB962C8B-B14F-4D97-AF65-F5344CB8AC3E}">
        <p14:creationId xmlns:p14="http://schemas.microsoft.com/office/powerpoint/2010/main" val="1333537811"/>
      </p:ext>
    </p:extLst>
  </p:cSld>
  <p:clrMapOvr>
    <a:overrideClrMapping bg1="dk1" tx1="lt1" bg2="dk2" tx2="lt2" accent1="accent1" accent2="accent2" accent3="accent3" accent4="accent4" accent5="accent5" accent6="accent6" hlink="hlink" folHlink="folHlink"/>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D32AD832-13F6-4ADA-B179-3543EF55880C}"/>
              </a:ext>
            </a:extLst>
          </p:cNvPr>
          <p:cNvGrpSpPr/>
          <p:nvPr/>
        </p:nvGrpSpPr>
        <p:grpSpPr>
          <a:xfrm>
            <a:off x="5933302" y="0"/>
            <a:ext cx="6258698" cy="5077093"/>
            <a:chOff x="6724083" y="5912"/>
            <a:chExt cx="5467917" cy="4827909"/>
          </a:xfrm>
        </p:grpSpPr>
        <p:pic>
          <p:nvPicPr>
            <p:cNvPr id="20" name="Picture 19" descr="A group of men working on a roof&#10;&#10;Description automatically generated">
              <a:extLst>
                <a:ext uri="{FF2B5EF4-FFF2-40B4-BE49-F238E27FC236}">
                  <a16:creationId xmlns:a16="http://schemas.microsoft.com/office/drawing/2014/main" id="{D114E65B-0E51-E238-2947-642B1B0AED31}"/>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6724083" y="5912"/>
              <a:ext cx="5467917" cy="3644807"/>
            </a:xfrm>
            <a:prstGeom prst="rect">
              <a:avLst/>
            </a:prstGeom>
          </p:spPr>
        </p:pic>
        <p:sp>
          <p:nvSpPr>
            <p:cNvPr id="21" name="TextBox 20">
              <a:extLst>
                <a:ext uri="{FF2B5EF4-FFF2-40B4-BE49-F238E27FC236}">
                  <a16:creationId xmlns:a16="http://schemas.microsoft.com/office/drawing/2014/main" id="{22375F17-74D5-FD06-193E-A1E8192C6847}"/>
                </a:ext>
              </a:extLst>
            </p:cNvPr>
            <p:cNvSpPr txBox="1"/>
            <p:nvPr/>
          </p:nvSpPr>
          <p:spPr>
            <a:xfrm>
              <a:off x="9315000" y="3429000"/>
              <a:ext cx="2876999" cy="1404821"/>
            </a:xfrm>
            <a:prstGeom prst="rect">
              <a:avLst/>
            </a:prstGeom>
            <a:noFill/>
          </p:spPr>
          <p:txBody>
            <a:bodyPr wrap="square" rtlCol="0">
              <a:spAutoFit/>
            </a:bodyPr>
            <a:lstStyle/>
            <a:p>
              <a:endParaRPr lang="en-US" dirty="0"/>
            </a:p>
            <a:p>
              <a:r>
                <a:rPr lang="en-US" dirty="0"/>
                <a:t>“You made the workman’s body for him; his mind able to command his limbs…”</a:t>
              </a:r>
            </a:p>
            <a:p>
              <a:r>
                <a:rPr lang="en-US" dirty="0"/>
                <a:t>Augustine; Confessions</a:t>
              </a:r>
            </a:p>
          </p:txBody>
        </p:sp>
      </p:grpSp>
      <p:grpSp>
        <p:nvGrpSpPr>
          <p:cNvPr id="26" name="Group 25">
            <a:extLst>
              <a:ext uri="{FF2B5EF4-FFF2-40B4-BE49-F238E27FC236}">
                <a16:creationId xmlns:a16="http://schemas.microsoft.com/office/drawing/2014/main" id="{2D76F37F-613D-027C-E778-A609F72E9D38}"/>
              </a:ext>
            </a:extLst>
          </p:cNvPr>
          <p:cNvGrpSpPr/>
          <p:nvPr/>
        </p:nvGrpSpPr>
        <p:grpSpPr>
          <a:xfrm>
            <a:off x="2059" y="0"/>
            <a:ext cx="5931243" cy="3429000"/>
            <a:chOff x="2059" y="0"/>
            <a:chExt cx="5931243" cy="3429000"/>
          </a:xfrm>
        </p:grpSpPr>
        <p:pic>
          <p:nvPicPr>
            <p:cNvPr id="8" name="Picture 7" descr="Stone tablets with writing on them&#10;&#10;Description automatically generated">
              <a:extLst>
                <a:ext uri="{FF2B5EF4-FFF2-40B4-BE49-F238E27FC236}">
                  <a16:creationId xmlns:a16="http://schemas.microsoft.com/office/drawing/2014/main" id="{3D075AC5-396C-658B-8A96-2B3AB6560541}"/>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2059" y="0"/>
              <a:ext cx="5931243" cy="3429000"/>
            </a:xfrm>
            <a:prstGeom prst="rect">
              <a:avLst/>
            </a:prstGeom>
          </p:spPr>
        </p:pic>
        <p:sp>
          <p:nvSpPr>
            <p:cNvPr id="4" name="TextBox 3">
              <a:extLst>
                <a:ext uri="{FF2B5EF4-FFF2-40B4-BE49-F238E27FC236}">
                  <a16:creationId xmlns:a16="http://schemas.microsoft.com/office/drawing/2014/main" id="{39BECE2E-7844-E7A4-6EAB-D7AD4EDCBCC2}"/>
                </a:ext>
              </a:extLst>
            </p:cNvPr>
            <p:cNvSpPr txBox="1"/>
            <p:nvPr/>
          </p:nvSpPr>
          <p:spPr>
            <a:xfrm>
              <a:off x="181626" y="812091"/>
              <a:ext cx="5751676" cy="1200329"/>
            </a:xfrm>
            <a:prstGeom prst="rect">
              <a:avLst/>
            </a:prstGeom>
            <a:noFill/>
          </p:spPr>
          <p:txBody>
            <a:bodyPr wrap="square" rtlCol="0">
              <a:spAutoFit/>
            </a:bodyPr>
            <a:lstStyle/>
            <a:p>
              <a:r>
                <a:rPr lang="en-US" b="1" dirty="0">
                  <a:solidFill>
                    <a:schemeClr val="bg1"/>
                  </a:solidFill>
                </a:rPr>
                <a:t>Two of Ten Commandments address speaking:</a:t>
              </a:r>
            </a:p>
            <a:p>
              <a:r>
                <a:rPr lang="en-US" b="1" dirty="0">
                  <a:solidFill>
                    <a:schemeClr val="bg1"/>
                  </a:solidFill>
                </a:rPr>
                <a:t>     - Thou shalt not take the name of thy Lord in vain.</a:t>
              </a:r>
            </a:p>
            <a:p>
              <a:r>
                <a:rPr lang="en-US" b="1" dirty="0">
                  <a:solidFill>
                    <a:schemeClr val="bg1"/>
                  </a:solidFill>
                </a:rPr>
                <a:t>     - Thou shalt not bear false witness against thy neighbor.</a:t>
              </a:r>
            </a:p>
          </p:txBody>
        </p:sp>
      </p:grpSp>
      <p:grpSp>
        <p:nvGrpSpPr>
          <p:cNvPr id="18" name="Group 17">
            <a:extLst>
              <a:ext uri="{FF2B5EF4-FFF2-40B4-BE49-F238E27FC236}">
                <a16:creationId xmlns:a16="http://schemas.microsoft.com/office/drawing/2014/main" id="{01A22416-E0BF-4787-69B9-9E980D189589}"/>
              </a:ext>
            </a:extLst>
          </p:cNvPr>
          <p:cNvGrpSpPr/>
          <p:nvPr/>
        </p:nvGrpSpPr>
        <p:grpSpPr>
          <a:xfrm>
            <a:off x="3597874" y="1714500"/>
            <a:ext cx="5301049" cy="5153342"/>
            <a:chOff x="3597874" y="1714500"/>
            <a:chExt cx="5301049" cy="5153342"/>
          </a:xfrm>
        </p:grpSpPr>
        <p:pic>
          <p:nvPicPr>
            <p:cNvPr id="14" name="Picture 13" descr="A painting of a group of people">
              <a:extLst>
                <a:ext uri="{FF2B5EF4-FFF2-40B4-BE49-F238E27FC236}">
                  <a16:creationId xmlns:a16="http://schemas.microsoft.com/office/drawing/2014/main" id="{8B1B4A64-A948-86DF-E356-D7B83287DE5C}"/>
                </a:ext>
              </a:extLst>
            </p:cNvPr>
            <p:cNvPicPr>
              <a:picLocks noChangeAspect="1"/>
            </p:cNvPicPr>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3597874" y="1714500"/>
              <a:ext cx="5301049" cy="5153342"/>
            </a:xfrm>
            <a:prstGeom prst="rect">
              <a:avLst/>
            </a:prstGeom>
          </p:spPr>
        </p:pic>
        <p:sp>
          <p:nvSpPr>
            <p:cNvPr id="17" name="TextBox 16">
              <a:extLst>
                <a:ext uri="{FF2B5EF4-FFF2-40B4-BE49-F238E27FC236}">
                  <a16:creationId xmlns:a16="http://schemas.microsoft.com/office/drawing/2014/main" id="{8F155E04-9768-6DA5-EA38-C5CDF5FDDE38}"/>
                </a:ext>
              </a:extLst>
            </p:cNvPr>
            <p:cNvSpPr txBox="1"/>
            <p:nvPr/>
          </p:nvSpPr>
          <p:spPr>
            <a:xfrm>
              <a:off x="6724083" y="1779932"/>
              <a:ext cx="2174840" cy="1773539"/>
            </a:xfrm>
            <a:prstGeom prst="rect">
              <a:avLst/>
            </a:prstGeom>
            <a:noFill/>
          </p:spPr>
          <p:txBody>
            <a:bodyPr wrap="square" rtlCol="0">
              <a:spAutoFit/>
            </a:bodyPr>
            <a:lstStyle/>
            <a:p>
              <a:pPr algn="r"/>
              <a:r>
                <a:rPr lang="en-US" b="1" dirty="0">
                  <a:solidFill>
                    <a:schemeClr val="bg1"/>
                  </a:solidFill>
                </a:rPr>
                <a:t>Jesus addresses the Decalogue in Matthew’s</a:t>
              </a:r>
            </a:p>
            <a:p>
              <a:pPr algn="r"/>
              <a:r>
                <a:rPr lang="en-US" b="1" dirty="0">
                  <a:solidFill>
                    <a:schemeClr val="bg1"/>
                  </a:solidFill>
                </a:rPr>
                <a:t> account of the Sermon on the Mount…</a:t>
              </a:r>
            </a:p>
          </p:txBody>
        </p:sp>
      </p:grpSp>
      <p:sp>
        <p:nvSpPr>
          <p:cNvPr id="2" name="Title 1">
            <a:extLst>
              <a:ext uri="{FF2B5EF4-FFF2-40B4-BE49-F238E27FC236}">
                <a16:creationId xmlns:a16="http://schemas.microsoft.com/office/drawing/2014/main" id="{572039DA-96E7-70D8-4111-B429725AC8A6}"/>
              </a:ext>
            </a:extLst>
          </p:cNvPr>
          <p:cNvSpPr>
            <a:spLocks noGrp="1"/>
          </p:cNvSpPr>
          <p:nvPr>
            <p:ph type="title"/>
          </p:nvPr>
        </p:nvSpPr>
        <p:spPr>
          <a:xfrm>
            <a:off x="4990069" y="0"/>
            <a:ext cx="2998573" cy="593124"/>
          </a:xfrm>
        </p:spPr>
        <p:txBody>
          <a:bodyPr>
            <a:normAutofit/>
          </a:bodyPr>
          <a:lstStyle/>
          <a:p>
            <a:pPr algn="ctr"/>
            <a:r>
              <a:rPr lang="en-US" sz="1600" dirty="0">
                <a:solidFill>
                  <a:schemeClr val="accent6">
                    <a:lumMod val="75000"/>
                  </a:schemeClr>
                </a:solidFill>
              </a:rPr>
              <a:t>Ply 2 of 3</a:t>
            </a:r>
            <a:br>
              <a:rPr lang="en-US" sz="1600" dirty="0">
                <a:solidFill>
                  <a:schemeClr val="accent6">
                    <a:lumMod val="75000"/>
                  </a:schemeClr>
                </a:solidFill>
              </a:rPr>
            </a:br>
            <a:r>
              <a:rPr lang="en-US" sz="1600" dirty="0">
                <a:solidFill>
                  <a:schemeClr val="accent6">
                    <a:lumMod val="75000"/>
                  </a:schemeClr>
                </a:solidFill>
              </a:rPr>
              <a:t>Speaking – Divine Gift of Creation</a:t>
            </a:r>
            <a:endParaRPr lang="en-US" sz="1600" dirty="0"/>
          </a:p>
        </p:txBody>
      </p:sp>
      <p:grpSp>
        <p:nvGrpSpPr>
          <p:cNvPr id="28" name="Group 27">
            <a:extLst>
              <a:ext uri="{FF2B5EF4-FFF2-40B4-BE49-F238E27FC236}">
                <a16:creationId xmlns:a16="http://schemas.microsoft.com/office/drawing/2014/main" id="{503EB484-5AA0-5249-F8F6-31CE91822FEE}"/>
              </a:ext>
            </a:extLst>
          </p:cNvPr>
          <p:cNvGrpSpPr/>
          <p:nvPr/>
        </p:nvGrpSpPr>
        <p:grpSpPr>
          <a:xfrm>
            <a:off x="660330" y="3647967"/>
            <a:ext cx="2736839" cy="3030157"/>
            <a:chOff x="-34544" y="3429000"/>
            <a:chExt cx="2736839" cy="3030157"/>
          </a:xfrm>
        </p:grpSpPr>
        <p:pic>
          <p:nvPicPr>
            <p:cNvPr id="24" name="Picture 23" descr="A stained glass window with a person in a blue robe&#10;&#10;Description automatically generated">
              <a:extLst>
                <a:ext uri="{FF2B5EF4-FFF2-40B4-BE49-F238E27FC236}">
                  <a16:creationId xmlns:a16="http://schemas.microsoft.com/office/drawing/2014/main" id="{A4F9F4F0-C313-5CA7-37E2-D58088388CF2}"/>
                </a:ext>
              </a:extLst>
            </p:cNvPr>
            <p:cNvPicPr>
              <a:picLocks noChangeAspect="1"/>
            </p:cNvPicPr>
            <p:nvPr/>
          </p:nvPicPr>
          <p:blipFill>
            <a:blip r:embed="rId8">
              <a:extLst>
                <a:ext uri="{28A0092B-C50C-407E-A947-70E740481C1C}">
                  <a14:useLocalDpi xmlns:a14="http://schemas.microsoft.com/office/drawing/2010/main" val="0"/>
                </a:ext>
                <a:ext uri="{837473B0-CC2E-450A-ABE3-18F120FF3D39}">
                  <a1611:picAttrSrcUrl xmlns:a1611="http://schemas.microsoft.com/office/drawing/2016/11/main" r:id="rId9"/>
                </a:ext>
              </a:extLst>
            </a:blip>
            <a:stretch>
              <a:fillRect/>
            </a:stretch>
          </p:blipFill>
          <p:spPr>
            <a:xfrm>
              <a:off x="3976" y="3429000"/>
              <a:ext cx="2146241" cy="2080381"/>
            </a:xfrm>
            <a:prstGeom prst="rect">
              <a:avLst/>
            </a:prstGeom>
          </p:spPr>
        </p:pic>
        <p:sp>
          <p:nvSpPr>
            <p:cNvPr id="27" name="TextBox 26">
              <a:extLst>
                <a:ext uri="{FF2B5EF4-FFF2-40B4-BE49-F238E27FC236}">
                  <a16:creationId xmlns:a16="http://schemas.microsoft.com/office/drawing/2014/main" id="{879BABA7-2317-5C59-613D-2D3162A3FC57}"/>
                </a:ext>
              </a:extLst>
            </p:cNvPr>
            <p:cNvSpPr txBox="1"/>
            <p:nvPr/>
          </p:nvSpPr>
          <p:spPr>
            <a:xfrm>
              <a:off x="-34544" y="5535827"/>
              <a:ext cx="2736839" cy="923330"/>
            </a:xfrm>
            <a:prstGeom prst="rect">
              <a:avLst/>
            </a:prstGeom>
            <a:noFill/>
          </p:spPr>
          <p:txBody>
            <a:bodyPr wrap="none" rtlCol="0">
              <a:spAutoFit/>
            </a:bodyPr>
            <a:lstStyle/>
            <a:p>
              <a:r>
                <a:rPr lang="en-US" dirty="0"/>
                <a:t>Intellectual…inward man;</a:t>
              </a:r>
            </a:p>
            <a:p>
              <a:r>
                <a:rPr lang="en-US" dirty="0"/>
                <a:t>Sensitive…outward man.</a:t>
              </a:r>
            </a:p>
            <a:p>
              <a:r>
                <a:rPr lang="en-US" dirty="0"/>
                <a:t>St. Thomas Aquinas</a:t>
              </a:r>
            </a:p>
          </p:txBody>
        </p:sp>
      </p:grpSp>
      <p:sp>
        <p:nvSpPr>
          <p:cNvPr id="29" name="TextBox 28">
            <a:extLst>
              <a:ext uri="{FF2B5EF4-FFF2-40B4-BE49-F238E27FC236}">
                <a16:creationId xmlns:a16="http://schemas.microsoft.com/office/drawing/2014/main" id="{F7B28BFE-7410-44E6-FE3E-0F445C76D292}"/>
              </a:ext>
            </a:extLst>
          </p:cNvPr>
          <p:cNvSpPr txBox="1"/>
          <p:nvPr/>
        </p:nvSpPr>
        <p:spPr>
          <a:xfrm>
            <a:off x="9075008" y="5274602"/>
            <a:ext cx="3009900" cy="1477328"/>
          </a:xfrm>
          <a:prstGeom prst="rect">
            <a:avLst/>
          </a:prstGeom>
          <a:noFill/>
        </p:spPr>
        <p:txBody>
          <a:bodyPr wrap="square" rtlCol="0">
            <a:spAutoFit/>
          </a:bodyPr>
          <a:lstStyle/>
          <a:p>
            <a:r>
              <a:rPr lang="en-US" b="1" i="1" dirty="0">
                <a:solidFill>
                  <a:schemeClr val="accent5">
                    <a:lumMod val="75000"/>
                  </a:schemeClr>
                </a:solidFill>
              </a:rPr>
              <a:t>Loving</a:t>
            </a:r>
            <a:r>
              <a:rPr lang="en-US" dirty="0"/>
              <a:t> results from </a:t>
            </a:r>
            <a:r>
              <a:rPr lang="en-US" i="1" dirty="0">
                <a:solidFill>
                  <a:srgbClr val="0099FF"/>
                </a:solidFill>
              </a:rPr>
              <a:t>right thinking</a:t>
            </a:r>
            <a:r>
              <a:rPr lang="en-US" i="1" dirty="0"/>
              <a:t> </a:t>
            </a:r>
            <a:r>
              <a:rPr lang="en-US" dirty="0"/>
              <a:t>turned into </a:t>
            </a:r>
            <a:r>
              <a:rPr lang="en-US" i="1" dirty="0">
                <a:solidFill>
                  <a:srgbClr val="0099FF"/>
                </a:solidFill>
              </a:rPr>
              <a:t>right action</a:t>
            </a:r>
            <a:r>
              <a:rPr lang="en-US" dirty="0"/>
              <a:t>, and </a:t>
            </a:r>
            <a:r>
              <a:rPr lang="en-US" i="1" dirty="0">
                <a:solidFill>
                  <a:srgbClr val="0099FF"/>
                </a:solidFill>
              </a:rPr>
              <a:t>speaking reveals </a:t>
            </a:r>
            <a:r>
              <a:rPr lang="en-US" dirty="0"/>
              <a:t>to others the </a:t>
            </a:r>
            <a:r>
              <a:rPr lang="en-US" i="1" dirty="0">
                <a:solidFill>
                  <a:srgbClr val="0099FF"/>
                </a:solidFill>
              </a:rPr>
              <a:t>intention </a:t>
            </a:r>
            <a:r>
              <a:rPr lang="en-US" dirty="0"/>
              <a:t>and purpose driving our actions.</a:t>
            </a:r>
          </a:p>
        </p:txBody>
      </p:sp>
    </p:spTree>
    <p:extLst>
      <p:ext uri="{BB962C8B-B14F-4D97-AF65-F5344CB8AC3E}">
        <p14:creationId xmlns:p14="http://schemas.microsoft.com/office/powerpoint/2010/main" val="609545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barn(inVertical)">
                                      <p:cBhvr>
                                        <p:cTn id="16" dur="500"/>
                                        <p:tgtEl>
                                          <p:spTgt spid="22"/>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12" fill="hold" nodeType="clickEffect">
                                  <p:stCondLst>
                                    <p:cond delay="0"/>
                                  </p:stCondLst>
                                  <p:childTnLst>
                                    <p:set>
                                      <p:cBhvr>
                                        <p:cTn id="20" dur="1" fill="hold">
                                          <p:stCondLst>
                                            <p:cond delay="0"/>
                                          </p:stCondLst>
                                        </p:cTn>
                                        <p:tgtEl>
                                          <p:spTgt spid="28"/>
                                        </p:tgtEl>
                                        <p:attrNameLst>
                                          <p:attrName>style.visibility</p:attrName>
                                        </p:attrNameLst>
                                      </p:cBhvr>
                                      <p:to>
                                        <p:strVal val="visible"/>
                                      </p:to>
                                    </p:set>
                                    <p:anim calcmode="lin" valueType="num">
                                      <p:cBhvr additive="base">
                                        <p:cTn id="21" dur="500" fill="hold"/>
                                        <p:tgtEl>
                                          <p:spTgt spid="28"/>
                                        </p:tgtEl>
                                        <p:attrNameLst>
                                          <p:attrName>ppt_x</p:attrName>
                                        </p:attrNameLst>
                                      </p:cBhvr>
                                      <p:tavLst>
                                        <p:tav tm="0">
                                          <p:val>
                                            <p:strVal val="0-#ppt_w/2"/>
                                          </p:val>
                                        </p:tav>
                                        <p:tav tm="100000">
                                          <p:val>
                                            <p:strVal val="#ppt_x"/>
                                          </p:val>
                                        </p:tav>
                                      </p:tavLst>
                                    </p:anim>
                                    <p:anim calcmode="lin" valueType="num">
                                      <p:cBhvr additive="base">
                                        <p:cTn id="22"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grpId="0" nodeType="clickEffect">
                                  <p:stCondLst>
                                    <p:cond delay="0"/>
                                  </p:stCondLst>
                                  <p:childTnLst>
                                    <p:set>
                                      <p:cBhvr>
                                        <p:cTn id="26" dur="1" fill="hold">
                                          <p:stCondLst>
                                            <p:cond delay="0"/>
                                          </p:stCondLst>
                                        </p:cTn>
                                        <p:tgtEl>
                                          <p:spTgt spid="29"/>
                                        </p:tgtEl>
                                        <p:attrNameLst>
                                          <p:attrName>style.visibility</p:attrName>
                                        </p:attrNameLst>
                                      </p:cBhvr>
                                      <p:to>
                                        <p:strVal val="visible"/>
                                      </p:to>
                                    </p:set>
                                    <p:anim calcmode="lin" valueType="num">
                                      <p:cBhvr>
                                        <p:cTn id="27" dur="500" fill="hold"/>
                                        <p:tgtEl>
                                          <p:spTgt spid="29"/>
                                        </p:tgtEl>
                                        <p:attrNameLst>
                                          <p:attrName>ppt_w</p:attrName>
                                        </p:attrNameLst>
                                      </p:cBhvr>
                                      <p:tavLst>
                                        <p:tav tm="0">
                                          <p:val>
                                            <p:fltVal val="0"/>
                                          </p:val>
                                        </p:tav>
                                        <p:tav tm="100000">
                                          <p:val>
                                            <p:strVal val="#ppt_w"/>
                                          </p:val>
                                        </p:tav>
                                      </p:tavLst>
                                    </p:anim>
                                    <p:anim calcmode="lin" valueType="num">
                                      <p:cBhvr>
                                        <p:cTn id="28" dur="500" fill="hold"/>
                                        <p:tgtEl>
                                          <p:spTgt spid="29"/>
                                        </p:tgtEl>
                                        <p:attrNameLst>
                                          <p:attrName>ppt_h</p:attrName>
                                        </p:attrNameLst>
                                      </p:cBhvr>
                                      <p:tavLst>
                                        <p:tav tm="0">
                                          <p:val>
                                            <p:fltVal val="0"/>
                                          </p:val>
                                        </p:tav>
                                        <p:tav tm="100000">
                                          <p:val>
                                            <p:strVal val="#ppt_h"/>
                                          </p:val>
                                        </p:tav>
                                      </p:tavLst>
                                    </p:anim>
                                    <p:animEffect transition="in" filter="fade">
                                      <p:cBhvr>
                                        <p:cTn id="29"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CDBF2E-8504-8497-80B7-A6433A6AB442}"/>
              </a:ext>
            </a:extLst>
          </p:cNvPr>
          <p:cNvSpPr>
            <a:spLocks noGrp="1"/>
          </p:cNvSpPr>
          <p:nvPr>
            <p:ph type="title"/>
          </p:nvPr>
        </p:nvSpPr>
        <p:spPr>
          <a:xfrm>
            <a:off x="3796613" y="154728"/>
            <a:ext cx="4598773" cy="646331"/>
          </a:xfrm>
        </p:spPr>
        <p:txBody>
          <a:bodyPr>
            <a:normAutofit fontScale="90000"/>
          </a:bodyPr>
          <a:lstStyle/>
          <a:p>
            <a:pPr algn="ctr"/>
            <a:r>
              <a:rPr lang="en-US" sz="2400" dirty="0">
                <a:solidFill>
                  <a:schemeClr val="accent6">
                    <a:lumMod val="75000"/>
                  </a:schemeClr>
                </a:solidFill>
              </a:rPr>
              <a:t>Ply 2 of 3</a:t>
            </a:r>
            <a:br>
              <a:rPr lang="en-US" sz="2400" dirty="0">
                <a:solidFill>
                  <a:schemeClr val="accent6">
                    <a:lumMod val="75000"/>
                  </a:schemeClr>
                </a:solidFill>
              </a:rPr>
            </a:br>
            <a:r>
              <a:rPr lang="en-US" sz="2400" dirty="0">
                <a:solidFill>
                  <a:schemeClr val="accent6">
                    <a:lumMod val="75000"/>
                  </a:schemeClr>
                </a:solidFill>
              </a:rPr>
              <a:t>Speaking – Divine Gift of Creation</a:t>
            </a:r>
            <a:endParaRPr lang="en-US" sz="2400" dirty="0"/>
          </a:p>
        </p:txBody>
      </p:sp>
      <p:sp>
        <p:nvSpPr>
          <p:cNvPr id="3" name="TextBox 2">
            <a:extLst>
              <a:ext uri="{FF2B5EF4-FFF2-40B4-BE49-F238E27FC236}">
                <a16:creationId xmlns:a16="http://schemas.microsoft.com/office/drawing/2014/main" id="{C58E1BE6-4BB1-341A-8B89-2F937A9FBACA}"/>
              </a:ext>
            </a:extLst>
          </p:cNvPr>
          <p:cNvSpPr txBox="1"/>
          <p:nvPr/>
        </p:nvSpPr>
        <p:spPr>
          <a:xfrm>
            <a:off x="259492" y="1742691"/>
            <a:ext cx="11677135" cy="646331"/>
          </a:xfrm>
          <a:prstGeom prst="rect">
            <a:avLst/>
          </a:prstGeom>
          <a:noFill/>
        </p:spPr>
        <p:txBody>
          <a:bodyPr wrap="square" rtlCol="0">
            <a:spAutoFit/>
          </a:bodyPr>
          <a:lstStyle/>
          <a:p>
            <a:r>
              <a:rPr lang="en-US" dirty="0">
                <a:solidFill>
                  <a:srgbClr val="0070C0"/>
                </a:solidFill>
              </a:rPr>
              <a:t>“Lord, who may abide in your tent? Who walks without blame, doing what is right, speaking truth from the heart; Who does not slander with the tongue,… Ps 15</a:t>
            </a:r>
          </a:p>
        </p:txBody>
      </p:sp>
      <p:sp>
        <p:nvSpPr>
          <p:cNvPr id="4" name="TextBox 3">
            <a:extLst>
              <a:ext uri="{FF2B5EF4-FFF2-40B4-BE49-F238E27FC236}">
                <a16:creationId xmlns:a16="http://schemas.microsoft.com/office/drawing/2014/main" id="{E06A5779-F188-F75A-33FF-5A894D7222E2}"/>
              </a:ext>
            </a:extLst>
          </p:cNvPr>
          <p:cNvSpPr txBox="1"/>
          <p:nvPr/>
        </p:nvSpPr>
        <p:spPr>
          <a:xfrm>
            <a:off x="1828800" y="2507118"/>
            <a:ext cx="6303072" cy="369332"/>
          </a:xfrm>
          <a:prstGeom prst="rect">
            <a:avLst/>
          </a:prstGeom>
          <a:noFill/>
        </p:spPr>
        <p:txBody>
          <a:bodyPr wrap="none" rtlCol="0">
            <a:spAutoFit/>
          </a:bodyPr>
          <a:lstStyle/>
          <a:p>
            <a:r>
              <a:rPr lang="en-US" dirty="0">
                <a:solidFill>
                  <a:srgbClr val="00B050"/>
                </a:solidFill>
              </a:rPr>
              <a:t>Keep your tongue from evil, your lips from speaking lies.” Ps 34</a:t>
            </a:r>
          </a:p>
        </p:txBody>
      </p:sp>
      <p:sp>
        <p:nvSpPr>
          <p:cNvPr id="5" name="TextBox 4">
            <a:extLst>
              <a:ext uri="{FF2B5EF4-FFF2-40B4-BE49-F238E27FC236}">
                <a16:creationId xmlns:a16="http://schemas.microsoft.com/office/drawing/2014/main" id="{C89884F9-09B4-0672-68FB-9F78AF4AB224}"/>
              </a:ext>
            </a:extLst>
          </p:cNvPr>
          <p:cNvSpPr txBox="1"/>
          <p:nvPr/>
        </p:nvSpPr>
        <p:spPr>
          <a:xfrm>
            <a:off x="1223474" y="2994546"/>
            <a:ext cx="7513724" cy="369332"/>
          </a:xfrm>
          <a:prstGeom prst="rect">
            <a:avLst/>
          </a:prstGeom>
          <a:noFill/>
        </p:spPr>
        <p:txBody>
          <a:bodyPr wrap="none" rtlCol="0">
            <a:spAutoFit/>
          </a:bodyPr>
          <a:lstStyle/>
          <a:p>
            <a:r>
              <a:rPr lang="en-US" dirty="0">
                <a:solidFill>
                  <a:schemeClr val="accent5">
                    <a:lumMod val="75000"/>
                  </a:schemeClr>
                </a:solidFill>
              </a:rPr>
              <a:t>Those who guard mouth and tongue guard themselves from trouble.” </a:t>
            </a:r>
            <a:r>
              <a:rPr lang="en-US" dirty="0" err="1">
                <a:solidFill>
                  <a:schemeClr val="accent5">
                    <a:lumMod val="75000"/>
                  </a:schemeClr>
                </a:solidFill>
              </a:rPr>
              <a:t>Pv</a:t>
            </a:r>
            <a:r>
              <a:rPr lang="en-US" dirty="0">
                <a:solidFill>
                  <a:schemeClr val="accent5">
                    <a:lumMod val="75000"/>
                  </a:schemeClr>
                </a:solidFill>
              </a:rPr>
              <a:t> 21</a:t>
            </a:r>
          </a:p>
        </p:txBody>
      </p:sp>
      <p:sp>
        <p:nvSpPr>
          <p:cNvPr id="6" name="TextBox 5">
            <a:extLst>
              <a:ext uri="{FF2B5EF4-FFF2-40B4-BE49-F238E27FC236}">
                <a16:creationId xmlns:a16="http://schemas.microsoft.com/office/drawing/2014/main" id="{365458E8-5815-4A96-CE31-98A6AEB22AA1}"/>
              </a:ext>
            </a:extLst>
          </p:cNvPr>
          <p:cNvSpPr txBox="1"/>
          <p:nvPr/>
        </p:nvSpPr>
        <p:spPr>
          <a:xfrm>
            <a:off x="1729946" y="3481974"/>
            <a:ext cx="10206681" cy="830997"/>
          </a:xfrm>
          <a:prstGeom prst="rect">
            <a:avLst/>
          </a:prstGeom>
          <a:noFill/>
        </p:spPr>
        <p:txBody>
          <a:bodyPr wrap="square" rtlCol="0">
            <a:spAutoFit/>
          </a:bodyPr>
          <a:lstStyle/>
          <a:p>
            <a:r>
              <a:rPr lang="en-US" sz="2400" dirty="0">
                <a:solidFill>
                  <a:srgbClr val="C00000"/>
                </a:solidFill>
              </a:rPr>
              <a:t>Either declare a tree good and its fruit is good, or </a:t>
            </a:r>
            <a:r>
              <a:rPr lang="en-US" sz="2400" dirty="0" err="1">
                <a:solidFill>
                  <a:srgbClr val="C00000"/>
                </a:solidFill>
              </a:rPr>
              <a:t>declate</a:t>
            </a:r>
            <a:r>
              <a:rPr lang="en-US" sz="2400" dirty="0">
                <a:solidFill>
                  <a:srgbClr val="C00000"/>
                </a:solidFill>
              </a:rPr>
              <a:t> the tree rotten and its fruit is rotten, for tree is known by its fruit.” Mt 12:33</a:t>
            </a:r>
          </a:p>
        </p:txBody>
      </p:sp>
      <p:sp>
        <p:nvSpPr>
          <p:cNvPr id="7" name="TextBox 6">
            <a:extLst>
              <a:ext uri="{FF2B5EF4-FFF2-40B4-BE49-F238E27FC236}">
                <a16:creationId xmlns:a16="http://schemas.microsoft.com/office/drawing/2014/main" id="{934AB291-5C27-C8FC-650D-D698FEFD1C91}"/>
              </a:ext>
            </a:extLst>
          </p:cNvPr>
          <p:cNvSpPr txBox="1"/>
          <p:nvPr/>
        </p:nvSpPr>
        <p:spPr>
          <a:xfrm>
            <a:off x="370702" y="4431067"/>
            <a:ext cx="11244649" cy="830997"/>
          </a:xfrm>
          <a:prstGeom prst="rect">
            <a:avLst/>
          </a:prstGeom>
          <a:noFill/>
        </p:spPr>
        <p:txBody>
          <a:bodyPr wrap="square" rtlCol="0">
            <a:spAutoFit/>
          </a:bodyPr>
          <a:lstStyle/>
          <a:p>
            <a:r>
              <a:rPr lang="en-US" sz="2400" dirty="0">
                <a:solidFill>
                  <a:srgbClr val="C00000"/>
                </a:solidFill>
              </a:rPr>
              <a:t>“Hear and understand.  It is not what enters one’s mouth that defiles one. …But the things that come out of the mouth come from the heart,… Mt 15:11, 18</a:t>
            </a:r>
          </a:p>
        </p:txBody>
      </p:sp>
      <p:sp>
        <p:nvSpPr>
          <p:cNvPr id="8" name="TextBox 7">
            <a:extLst>
              <a:ext uri="{FF2B5EF4-FFF2-40B4-BE49-F238E27FC236}">
                <a16:creationId xmlns:a16="http://schemas.microsoft.com/office/drawing/2014/main" id="{87066D5A-5F9C-907D-38E0-70D4DC2340A1}"/>
              </a:ext>
            </a:extLst>
          </p:cNvPr>
          <p:cNvSpPr txBox="1"/>
          <p:nvPr/>
        </p:nvSpPr>
        <p:spPr>
          <a:xfrm>
            <a:off x="370702" y="5380160"/>
            <a:ext cx="11565925" cy="646331"/>
          </a:xfrm>
          <a:prstGeom prst="rect">
            <a:avLst/>
          </a:prstGeom>
          <a:noFill/>
        </p:spPr>
        <p:txBody>
          <a:bodyPr wrap="square" rtlCol="0">
            <a:spAutoFit/>
          </a:bodyPr>
          <a:lstStyle/>
          <a:p>
            <a:r>
              <a:rPr lang="en-US" dirty="0">
                <a:solidFill>
                  <a:schemeClr val="accent5">
                    <a:lumMod val="75000"/>
                  </a:schemeClr>
                </a:solidFill>
              </a:rPr>
              <a:t>Therefore, putting away falsehood, speak the truth, each one to his neighbor; for we are members one of another.” Eph 4:25</a:t>
            </a:r>
          </a:p>
        </p:txBody>
      </p:sp>
      <p:sp>
        <p:nvSpPr>
          <p:cNvPr id="9" name="TextBox 8">
            <a:extLst>
              <a:ext uri="{FF2B5EF4-FFF2-40B4-BE49-F238E27FC236}">
                <a16:creationId xmlns:a16="http://schemas.microsoft.com/office/drawing/2014/main" id="{64725472-A38F-09A3-671E-291110179A72}"/>
              </a:ext>
            </a:extLst>
          </p:cNvPr>
          <p:cNvSpPr txBox="1"/>
          <p:nvPr/>
        </p:nvSpPr>
        <p:spPr>
          <a:xfrm>
            <a:off x="3422822" y="6144587"/>
            <a:ext cx="3884077" cy="369332"/>
          </a:xfrm>
          <a:prstGeom prst="rect">
            <a:avLst/>
          </a:prstGeom>
          <a:noFill/>
        </p:spPr>
        <p:txBody>
          <a:bodyPr wrap="none" rtlCol="0">
            <a:spAutoFit/>
          </a:bodyPr>
          <a:lstStyle/>
          <a:p>
            <a:r>
              <a:rPr lang="en-US" dirty="0">
                <a:solidFill>
                  <a:srgbClr val="00B050"/>
                </a:solidFill>
              </a:rPr>
              <a:t>“Avoid profane, idle talk…”  2 Tim 2:16</a:t>
            </a:r>
          </a:p>
        </p:txBody>
      </p:sp>
    </p:spTree>
    <p:extLst>
      <p:ext uri="{BB962C8B-B14F-4D97-AF65-F5344CB8AC3E}">
        <p14:creationId xmlns:p14="http://schemas.microsoft.com/office/powerpoint/2010/main" val="1172314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barn(inVertical)">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barn(inVertical)">
                                      <p:cBhvr>
                                        <p:cTn id="24" dur="5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anim calcmode="lin" valueType="num">
                                      <p:cBhvr>
                                        <p:cTn id="29" dur="500" fill="hold"/>
                                        <p:tgtEl>
                                          <p:spTgt spid="5"/>
                                        </p:tgtEl>
                                        <p:attrNameLst>
                                          <p:attrName>ppt_w</p:attrName>
                                        </p:attrNameLst>
                                      </p:cBhvr>
                                      <p:tavLst>
                                        <p:tav tm="0">
                                          <p:val>
                                            <p:fltVal val="0"/>
                                          </p:val>
                                        </p:tav>
                                        <p:tav tm="100000">
                                          <p:val>
                                            <p:strVal val="#ppt_w"/>
                                          </p:val>
                                        </p:tav>
                                      </p:tavLst>
                                    </p:anim>
                                    <p:anim calcmode="lin" valueType="num">
                                      <p:cBhvr>
                                        <p:cTn id="30" dur="500" fill="hold"/>
                                        <p:tgtEl>
                                          <p:spTgt spid="5"/>
                                        </p:tgtEl>
                                        <p:attrNameLst>
                                          <p:attrName>ppt_h</p:attrName>
                                        </p:attrNameLst>
                                      </p:cBhvr>
                                      <p:tavLst>
                                        <p:tav tm="0">
                                          <p:val>
                                            <p:fltVal val="0"/>
                                          </p:val>
                                        </p:tav>
                                        <p:tav tm="100000">
                                          <p:val>
                                            <p:strVal val="#ppt_h"/>
                                          </p:val>
                                        </p:tav>
                                      </p:tavLst>
                                    </p:anim>
                                    <p:animEffect transition="in" filter="fade">
                                      <p:cBhvr>
                                        <p:cTn id="31" dur="500"/>
                                        <p:tgtEl>
                                          <p:spTgt spid="5"/>
                                        </p:tgtEl>
                                      </p:cBhvr>
                                    </p:animEffec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6"/>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grpId="0" nodeType="clickEffect">
                                  <p:stCondLst>
                                    <p:cond delay="0"/>
                                  </p:stCondLst>
                                  <p:childTnLst>
                                    <p:set>
                                      <p:cBhvr>
                                        <p:cTn id="39" dur="1" fill="hold">
                                          <p:stCondLst>
                                            <p:cond delay="0"/>
                                          </p:stCondLst>
                                        </p:cTn>
                                        <p:tgtEl>
                                          <p:spTgt spid="7"/>
                                        </p:tgtEl>
                                        <p:attrNameLst>
                                          <p:attrName>style.visibility</p:attrName>
                                        </p:attrNameLst>
                                      </p:cBhvr>
                                      <p:to>
                                        <p:strVal val="visible"/>
                                      </p:to>
                                    </p:set>
                                    <p:anim calcmode="lin" valueType="num">
                                      <p:cBhvr>
                                        <p:cTn id="40" dur="500" fill="hold"/>
                                        <p:tgtEl>
                                          <p:spTgt spid="7"/>
                                        </p:tgtEl>
                                        <p:attrNameLst>
                                          <p:attrName>ppt_w</p:attrName>
                                        </p:attrNameLst>
                                      </p:cBhvr>
                                      <p:tavLst>
                                        <p:tav tm="0">
                                          <p:val>
                                            <p:fltVal val="0"/>
                                          </p:val>
                                        </p:tav>
                                        <p:tav tm="100000">
                                          <p:val>
                                            <p:strVal val="#ppt_w"/>
                                          </p:val>
                                        </p:tav>
                                      </p:tavLst>
                                    </p:anim>
                                    <p:anim calcmode="lin" valueType="num">
                                      <p:cBhvr>
                                        <p:cTn id="41" dur="500" fill="hold"/>
                                        <p:tgtEl>
                                          <p:spTgt spid="7"/>
                                        </p:tgtEl>
                                        <p:attrNameLst>
                                          <p:attrName>ppt_h</p:attrName>
                                        </p:attrNameLst>
                                      </p:cBhvr>
                                      <p:tavLst>
                                        <p:tav tm="0">
                                          <p:val>
                                            <p:fltVal val="0"/>
                                          </p:val>
                                        </p:tav>
                                        <p:tav tm="100000">
                                          <p:val>
                                            <p:strVal val="#ppt_h"/>
                                          </p:val>
                                        </p:tav>
                                      </p:tavLst>
                                    </p:anim>
                                    <p:animEffect transition="in" filter="fade">
                                      <p:cBhvr>
                                        <p:cTn id="4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P spid="8" grpId="0"/>
      <p:bldP spid="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DBC91F-CB16-6589-B57B-82F4E64F3B04}"/>
              </a:ext>
            </a:extLst>
          </p:cNvPr>
          <p:cNvSpPr>
            <a:spLocks noGrp="1"/>
          </p:cNvSpPr>
          <p:nvPr>
            <p:ph type="title"/>
          </p:nvPr>
        </p:nvSpPr>
        <p:spPr/>
        <p:txBody>
          <a:bodyPr>
            <a:normAutofit fontScale="90000"/>
          </a:bodyPr>
          <a:lstStyle/>
          <a:p>
            <a:pPr algn="ctr"/>
            <a:r>
              <a:rPr lang="en-US" sz="2800" dirty="0">
                <a:solidFill>
                  <a:schemeClr val="accent6">
                    <a:lumMod val="75000"/>
                  </a:schemeClr>
                </a:solidFill>
              </a:rPr>
              <a:t>Ply 3 of 3</a:t>
            </a:r>
            <a:br>
              <a:rPr lang="en-US" dirty="0">
                <a:solidFill>
                  <a:schemeClr val="accent6">
                    <a:lumMod val="75000"/>
                  </a:schemeClr>
                </a:solidFill>
              </a:rPr>
            </a:br>
            <a:r>
              <a:rPr lang="en-US" sz="4400" dirty="0">
                <a:solidFill>
                  <a:schemeClr val="accent6">
                    <a:lumMod val="75000"/>
                  </a:schemeClr>
                </a:solidFill>
              </a:rPr>
              <a:t>Healing the Wounds of the Embodied Spirit</a:t>
            </a:r>
            <a:endParaRPr lang="en-US" dirty="0"/>
          </a:p>
        </p:txBody>
      </p:sp>
      <p:sp>
        <p:nvSpPr>
          <p:cNvPr id="4" name="Content Placeholder 3">
            <a:extLst>
              <a:ext uri="{FF2B5EF4-FFF2-40B4-BE49-F238E27FC236}">
                <a16:creationId xmlns:a16="http://schemas.microsoft.com/office/drawing/2014/main" id="{920AB7ED-B28E-3FD0-0217-4F686A4B4246}"/>
              </a:ext>
            </a:extLst>
          </p:cNvPr>
          <p:cNvSpPr>
            <a:spLocks noGrp="1"/>
          </p:cNvSpPr>
          <p:nvPr>
            <p:ph idx="1"/>
          </p:nvPr>
        </p:nvSpPr>
        <p:spPr>
          <a:xfrm>
            <a:off x="5183188" y="987426"/>
            <a:ext cx="6172200" cy="3115018"/>
          </a:xfrm>
        </p:spPr>
        <p:txBody>
          <a:bodyPr/>
          <a:lstStyle/>
          <a:p>
            <a:r>
              <a:rPr lang="en-US" dirty="0"/>
              <a:t>Every part of our soul suffers pain;</a:t>
            </a:r>
          </a:p>
          <a:p>
            <a:pPr lvl="1"/>
            <a:r>
              <a:rPr lang="en-US" dirty="0"/>
              <a:t>The body hurts physically</a:t>
            </a:r>
          </a:p>
          <a:p>
            <a:pPr lvl="1"/>
            <a:r>
              <a:rPr lang="en-US" dirty="0"/>
              <a:t>The conscience struggles to focus</a:t>
            </a:r>
          </a:p>
          <a:p>
            <a:pPr lvl="1"/>
            <a:r>
              <a:rPr lang="en-US" dirty="0"/>
              <a:t>The mind is bound in the struggle to deal with the pain and keep the body going</a:t>
            </a:r>
          </a:p>
        </p:txBody>
      </p:sp>
      <p:sp>
        <p:nvSpPr>
          <p:cNvPr id="5" name="Text Placeholder 4">
            <a:extLst>
              <a:ext uri="{FF2B5EF4-FFF2-40B4-BE49-F238E27FC236}">
                <a16:creationId xmlns:a16="http://schemas.microsoft.com/office/drawing/2014/main" id="{2C13A7BF-B2D4-0ADA-FDFF-D47FF1E8FA88}"/>
              </a:ext>
            </a:extLst>
          </p:cNvPr>
          <p:cNvSpPr>
            <a:spLocks noGrp="1"/>
          </p:cNvSpPr>
          <p:nvPr>
            <p:ph type="body" sz="half" idx="2"/>
          </p:nvPr>
        </p:nvSpPr>
        <p:spPr>
          <a:xfrm>
            <a:off x="836612" y="2515799"/>
            <a:ext cx="3932237" cy="1266568"/>
          </a:xfrm>
        </p:spPr>
        <p:txBody>
          <a:bodyPr/>
          <a:lstStyle/>
          <a:p>
            <a:r>
              <a:rPr lang="en-US" dirty="0"/>
              <a:t>When was your last headache?</a:t>
            </a:r>
          </a:p>
          <a:p>
            <a:r>
              <a:rPr lang="en-US" dirty="0"/>
              <a:t>How bad was it?</a:t>
            </a:r>
          </a:p>
          <a:p>
            <a:r>
              <a:rPr lang="en-US" dirty="0"/>
              <a:t>What is your ‘cutoff’ point of dealing with pain and taking medication?</a:t>
            </a:r>
          </a:p>
        </p:txBody>
      </p:sp>
      <p:sp>
        <p:nvSpPr>
          <p:cNvPr id="6" name="TextBox 5">
            <a:extLst>
              <a:ext uri="{FF2B5EF4-FFF2-40B4-BE49-F238E27FC236}">
                <a16:creationId xmlns:a16="http://schemas.microsoft.com/office/drawing/2014/main" id="{0F88DA6D-E4A0-8210-0FF8-B2C21CC0522F}"/>
              </a:ext>
            </a:extLst>
          </p:cNvPr>
          <p:cNvSpPr txBox="1"/>
          <p:nvPr/>
        </p:nvSpPr>
        <p:spPr>
          <a:xfrm>
            <a:off x="839788" y="4277837"/>
            <a:ext cx="6462583" cy="1200329"/>
          </a:xfrm>
          <a:prstGeom prst="rect">
            <a:avLst/>
          </a:prstGeom>
          <a:noFill/>
        </p:spPr>
        <p:txBody>
          <a:bodyPr wrap="square" rtlCol="0">
            <a:spAutoFit/>
          </a:bodyPr>
          <a:lstStyle/>
          <a:p>
            <a:r>
              <a:rPr lang="en-US" dirty="0"/>
              <a:t>When was the last time you had a fight with a friend? …your spouse? ….parent? …child?</a:t>
            </a:r>
          </a:p>
          <a:p>
            <a:endParaRPr lang="en-US" dirty="0"/>
          </a:p>
          <a:p>
            <a:r>
              <a:rPr lang="en-US" dirty="0"/>
              <a:t>How did you, or, did you resolve it?</a:t>
            </a:r>
          </a:p>
        </p:txBody>
      </p:sp>
      <p:sp>
        <p:nvSpPr>
          <p:cNvPr id="7" name="TextBox 6">
            <a:extLst>
              <a:ext uri="{FF2B5EF4-FFF2-40B4-BE49-F238E27FC236}">
                <a16:creationId xmlns:a16="http://schemas.microsoft.com/office/drawing/2014/main" id="{08801549-7104-97F1-0865-EE1BAFF07B49}"/>
              </a:ext>
            </a:extLst>
          </p:cNvPr>
          <p:cNvSpPr txBox="1"/>
          <p:nvPr/>
        </p:nvSpPr>
        <p:spPr>
          <a:xfrm>
            <a:off x="5627218" y="5448036"/>
            <a:ext cx="5499198" cy="1200329"/>
          </a:xfrm>
          <a:prstGeom prst="rect">
            <a:avLst/>
          </a:prstGeom>
          <a:noFill/>
        </p:spPr>
        <p:txBody>
          <a:bodyPr wrap="none" rtlCol="0">
            <a:spAutoFit/>
          </a:bodyPr>
          <a:lstStyle/>
          <a:p>
            <a:r>
              <a:rPr lang="en-US" dirty="0"/>
              <a:t>Have you ever been so stressed you couldn’t sleep?</a:t>
            </a:r>
          </a:p>
          <a:p>
            <a:r>
              <a:rPr lang="en-US" dirty="0"/>
              <a:t>…couldn’t eat?</a:t>
            </a:r>
          </a:p>
          <a:p>
            <a:endParaRPr lang="en-US" dirty="0"/>
          </a:p>
          <a:p>
            <a:r>
              <a:rPr lang="en-US" dirty="0"/>
              <a:t>And what happens if that continues for days &amp; weeks?</a:t>
            </a:r>
          </a:p>
        </p:txBody>
      </p:sp>
    </p:spTree>
    <p:extLst>
      <p:ext uri="{BB962C8B-B14F-4D97-AF65-F5344CB8AC3E}">
        <p14:creationId xmlns:p14="http://schemas.microsoft.com/office/powerpoint/2010/main" val="381605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6" grpId="0"/>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46A1FAC-9F12-D73E-AAA2-D5E03C953CDE}"/>
              </a:ext>
            </a:extLst>
          </p:cNvPr>
          <p:cNvSpPr>
            <a:spLocks noGrp="1"/>
          </p:cNvSpPr>
          <p:nvPr>
            <p:ph type="title"/>
          </p:nvPr>
        </p:nvSpPr>
        <p:spPr>
          <a:xfrm>
            <a:off x="3958589" y="103867"/>
            <a:ext cx="4274823" cy="823912"/>
          </a:xfrm>
        </p:spPr>
        <p:txBody>
          <a:bodyPr>
            <a:noAutofit/>
          </a:bodyPr>
          <a:lstStyle/>
          <a:p>
            <a:pPr algn="ctr"/>
            <a:r>
              <a:rPr lang="en-US" sz="1400" dirty="0">
                <a:solidFill>
                  <a:schemeClr val="accent6">
                    <a:lumMod val="75000"/>
                  </a:schemeClr>
                </a:solidFill>
              </a:rPr>
              <a:t>Ply 3 of 3</a:t>
            </a:r>
            <a:br>
              <a:rPr lang="en-US" sz="1600" dirty="0">
                <a:solidFill>
                  <a:schemeClr val="accent6">
                    <a:lumMod val="75000"/>
                  </a:schemeClr>
                </a:solidFill>
              </a:rPr>
            </a:br>
            <a:r>
              <a:rPr lang="en-US" sz="2400" dirty="0">
                <a:solidFill>
                  <a:schemeClr val="accent6">
                    <a:lumMod val="75000"/>
                  </a:schemeClr>
                </a:solidFill>
              </a:rPr>
              <a:t>Healing the Wounds of the Embodied Spirit</a:t>
            </a:r>
            <a:endParaRPr lang="en-US" sz="2400" dirty="0"/>
          </a:p>
        </p:txBody>
      </p:sp>
      <p:sp>
        <p:nvSpPr>
          <p:cNvPr id="6" name="Text Placeholder 5">
            <a:extLst>
              <a:ext uri="{FF2B5EF4-FFF2-40B4-BE49-F238E27FC236}">
                <a16:creationId xmlns:a16="http://schemas.microsoft.com/office/drawing/2014/main" id="{97635CA6-E3BA-B47E-9779-8394CB8D345F}"/>
              </a:ext>
            </a:extLst>
          </p:cNvPr>
          <p:cNvSpPr>
            <a:spLocks noGrp="1"/>
          </p:cNvSpPr>
          <p:nvPr>
            <p:ph type="body" idx="1"/>
          </p:nvPr>
        </p:nvSpPr>
        <p:spPr>
          <a:xfrm>
            <a:off x="839788" y="1004835"/>
            <a:ext cx="5157787" cy="1500240"/>
          </a:xfrm>
        </p:spPr>
        <p:txBody>
          <a:bodyPr>
            <a:normAutofit fontScale="92500" lnSpcReduction="20000"/>
          </a:bodyPr>
          <a:lstStyle/>
          <a:p>
            <a:r>
              <a:rPr lang="en-US" dirty="0">
                <a:solidFill>
                  <a:srgbClr val="FF0000"/>
                </a:solidFill>
              </a:rPr>
              <a:t>And when He had said this, He breathed on them and said to them, “Receive the holy Spirit.  Whose sins you forgive are forgiven them,…” </a:t>
            </a:r>
          </a:p>
          <a:p>
            <a:r>
              <a:rPr lang="en-US" dirty="0">
                <a:solidFill>
                  <a:srgbClr val="FF0000"/>
                </a:solidFill>
              </a:rPr>
              <a:t>Jn 20:22, 23</a:t>
            </a:r>
          </a:p>
        </p:txBody>
      </p:sp>
      <p:pic>
        <p:nvPicPr>
          <p:cNvPr id="11" name="Content Placeholder 10" descr="A person in a robe standing in front of a group of people&#10;&#10;Description automatically generated">
            <a:extLst>
              <a:ext uri="{FF2B5EF4-FFF2-40B4-BE49-F238E27FC236}">
                <a16:creationId xmlns:a16="http://schemas.microsoft.com/office/drawing/2014/main" id="{3A500504-4879-3CB1-4B25-D5349EA3D8C5}"/>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862014" y="2505075"/>
            <a:ext cx="5157787" cy="2573520"/>
          </a:xfrm>
        </p:spPr>
      </p:pic>
      <p:sp>
        <p:nvSpPr>
          <p:cNvPr id="8" name="Text Placeholder 7">
            <a:extLst>
              <a:ext uri="{FF2B5EF4-FFF2-40B4-BE49-F238E27FC236}">
                <a16:creationId xmlns:a16="http://schemas.microsoft.com/office/drawing/2014/main" id="{695E1696-29D4-E96B-4623-7CEA808030A8}"/>
              </a:ext>
            </a:extLst>
          </p:cNvPr>
          <p:cNvSpPr>
            <a:spLocks noGrp="1"/>
          </p:cNvSpPr>
          <p:nvPr>
            <p:ph type="body" sz="quarter" idx="3"/>
          </p:nvPr>
        </p:nvSpPr>
        <p:spPr>
          <a:xfrm>
            <a:off x="6146798" y="1294422"/>
            <a:ext cx="5183188" cy="823912"/>
          </a:xfrm>
        </p:spPr>
        <p:txBody>
          <a:bodyPr>
            <a:normAutofit fontScale="92500" lnSpcReduction="20000"/>
          </a:bodyPr>
          <a:lstStyle/>
          <a:p>
            <a:r>
              <a:rPr lang="en-US" b="0" dirty="0"/>
              <a:t>We are called to emulate Christ.  We cannot keep ourselves from doing any less than this.</a:t>
            </a:r>
          </a:p>
        </p:txBody>
      </p:sp>
      <p:sp>
        <p:nvSpPr>
          <p:cNvPr id="9" name="Content Placeholder 8">
            <a:extLst>
              <a:ext uri="{FF2B5EF4-FFF2-40B4-BE49-F238E27FC236}">
                <a16:creationId xmlns:a16="http://schemas.microsoft.com/office/drawing/2014/main" id="{C2753FB5-1856-C5F2-D4DC-EA2DE50D3FC2}"/>
              </a:ext>
            </a:extLst>
          </p:cNvPr>
          <p:cNvSpPr>
            <a:spLocks noGrp="1"/>
          </p:cNvSpPr>
          <p:nvPr>
            <p:ph sz="quarter" idx="4"/>
          </p:nvPr>
        </p:nvSpPr>
        <p:spPr>
          <a:xfrm>
            <a:off x="6146798" y="2695994"/>
            <a:ext cx="5183188" cy="3684588"/>
          </a:xfrm>
        </p:spPr>
        <p:txBody>
          <a:bodyPr/>
          <a:lstStyle/>
          <a:p>
            <a:r>
              <a:rPr lang="en-US" sz="1800" dirty="0">
                <a:solidFill>
                  <a:schemeClr val="tx2">
                    <a:lumMod val="75000"/>
                    <a:lumOff val="25000"/>
                  </a:schemeClr>
                </a:solidFill>
              </a:rPr>
              <a:t>“You brought a dead body back to life from </a:t>
            </a:r>
            <a:r>
              <a:rPr lang="en-US" sz="1800" dirty="0" err="1">
                <a:solidFill>
                  <a:schemeClr val="tx2">
                    <a:lumMod val="75000"/>
                    <a:lumOff val="25000"/>
                  </a:schemeClr>
                </a:solidFill>
              </a:rPr>
              <a:t>Sheol</a:t>
            </a:r>
            <a:r>
              <a:rPr lang="en-US" sz="1800" dirty="0">
                <a:solidFill>
                  <a:schemeClr val="tx2">
                    <a:lumMod val="75000"/>
                    <a:lumOff val="25000"/>
                  </a:schemeClr>
                </a:solidFill>
              </a:rPr>
              <a:t>, by the will of the Lord.  Nothing was beyond his power…” Sir 48:5, 13</a:t>
            </a:r>
          </a:p>
          <a:p>
            <a:r>
              <a:rPr lang="en-US" sz="1800" dirty="0">
                <a:solidFill>
                  <a:schemeClr val="accent5">
                    <a:lumMod val="75000"/>
                  </a:schemeClr>
                </a:solidFill>
              </a:rPr>
              <a:t>Those live whom the Lord protects; yours is the life of my spirit. Behind your back you cast all my sins. Is 38:16, 17</a:t>
            </a:r>
          </a:p>
          <a:p>
            <a:r>
              <a:rPr lang="en-US" sz="1800" dirty="0">
                <a:solidFill>
                  <a:srgbClr val="FF0000"/>
                </a:solidFill>
              </a:rPr>
              <a:t>Simon’s mother-in-law was afflicted with a sever fever, and they interceded with Him…He stood over her, rebuked the fever, and it left her.” Lk 4:38, 39</a:t>
            </a:r>
          </a:p>
          <a:p>
            <a:r>
              <a:rPr lang="en-US" sz="1800" dirty="0">
                <a:solidFill>
                  <a:srgbClr val="FF0000"/>
                </a:solidFill>
              </a:rPr>
              <a:t>“Which is easier to say, ‘Your sins are forgiven’ or ‘Rise, and walk’?  Lk 5:25</a:t>
            </a:r>
          </a:p>
        </p:txBody>
      </p:sp>
      <p:sp>
        <p:nvSpPr>
          <p:cNvPr id="13" name="TextBox 12">
            <a:extLst>
              <a:ext uri="{FF2B5EF4-FFF2-40B4-BE49-F238E27FC236}">
                <a16:creationId xmlns:a16="http://schemas.microsoft.com/office/drawing/2014/main" id="{F0908EA0-09AA-C239-B58F-31A2DE5CBA61}"/>
              </a:ext>
            </a:extLst>
          </p:cNvPr>
          <p:cNvSpPr txBox="1"/>
          <p:nvPr/>
        </p:nvSpPr>
        <p:spPr>
          <a:xfrm>
            <a:off x="409001" y="5457252"/>
            <a:ext cx="4963886" cy="923330"/>
          </a:xfrm>
          <a:prstGeom prst="rect">
            <a:avLst/>
          </a:prstGeom>
          <a:noFill/>
        </p:spPr>
        <p:txBody>
          <a:bodyPr wrap="square" rtlCol="0">
            <a:spAutoFit/>
          </a:bodyPr>
          <a:lstStyle/>
          <a:p>
            <a:r>
              <a:rPr lang="en-US" dirty="0"/>
              <a:t>Peter said, “I have neither silver nor gold, but what I do have I give you: in the name of Jesus Christ the Nazorean, rise and walk.”  Acts 3: 5, 6</a:t>
            </a:r>
          </a:p>
        </p:txBody>
      </p:sp>
    </p:spTree>
    <p:extLst>
      <p:ext uri="{BB962C8B-B14F-4D97-AF65-F5344CB8AC3E}">
        <p14:creationId xmlns:p14="http://schemas.microsoft.com/office/powerpoint/2010/main" val="82256326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559DB9DA-F35A-74EC-2BEF-8C7FB6C05E69}"/>
              </a:ext>
            </a:extLst>
          </p:cNvPr>
          <p:cNvSpPr>
            <a:spLocks noGrp="1"/>
          </p:cNvSpPr>
          <p:nvPr>
            <p:ph idx="1"/>
          </p:nvPr>
        </p:nvSpPr>
        <p:spPr>
          <a:xfrm>
            <a:off x="838200" y="1558924"/>
            <a:ext cx="10515600" cy="4816475"/>
          </a:xfrm>
        </p:spPr>
        <p:txBody>
          <a:bodyPr/>
          <a:lstStyle/>
          <a:p>
            <a:r>
              <a:rPr lang="en-US" dirty="0"/>
              <a:t>We are baptized priests, prophets, and kings; our discipleship includes ritual prayer, teaching the faith, and taking responsibility for all we are blessed with.</a:t>
            </a:r>
          </a:p>
          <a:p>
            <a:r>
              <a:rPr lang="en-US" dirty="0"/>
              <a:t>We are anointed with Chrism, and opened to the gifts of the Holy Spirit, whose gifts are expressions of wisdom, knowledge, faith, gifts of healing, mighty deeds, discernment of spirits, interpretations of tongues.  1 Cor 12:4 – 11</a:t>
            </a:r>
          </a:p>
          <a:p>
            <a:r>
              <a:rPr lang="en-US" dirty="0"/>
              <a:t>Healing the physical, psychological, mental and emotional wounds within ourselves and in our relationships IS within the power of the gifts given to us.  Christianity is about renewal.</a:t>
            </a:r>
          </a:p>
          <a:p>
            <a:r>
              <a:rPr lang="en-US" dirty="0"/>
              <a:t>Once again, the question is </a:t>
            </a:r>
            <a:r>
              <a:rPr lang="en-US" b="1" dirty="0">
                <a:solidFill>
                  <a:srgbClr val="C00000"/>
                </a:solidFill>
              </a:rPr>
              <a:t>“What do you believe?”</a:t>
            </a:r>
          </a:p>
        </p:txBody>
      </p:sp>
      <p:sp>
        <p:nvSpPr>
          <p:cNvPr id="10" name="Title 4">
            <a:extLst>
              <a:ext uri="{FF2B5EF4-FFF2-40B4-BE49-F238E27FC236}">
                <a16:creationId xmlns:a16="http://schemas.microsoft.com/office/drawing/2014/main" id="{840326A2-0349-DFAE-C438-49F6BE7E15AF}"/>
              </a:ext>
            </a:extLst>
          </p:cNvPr>
          <p:cNvSpPr>
            <a:spLocks noGrp="1"/>
          </p:cNvSpPr>
          <p:nvPr>
            <p:ph type="title"/>
          </p:nvPr>
        </p:nvSpPr>
        <p:spPr>
          <a:xfrm>
            <a:off x="838200" y="365125"/>
            <a:ext cx="10515600" cy="1325563"/>
          </a:xfrm>
        </p:spPr>
        <p:txBody>
          <a:bodyPr>
            <a:noAutofit/>
          </a:bodyPr>
          <a:lstStyle/>
          <a:p>
            <a:pPr algn="ctr"/>
            <a:r>
              <a:rPr lang="en-US" sz="2800" dirty="0">
                <a:solidFill>
                  <a:schemeClr val="accent6">
                    <a:lumMod val="75000"/>
                  </a:schemeClr>
                </a:solidFill>
              </a:rPr>
              <a:t>Ply 3 of 3</a:t>
            </a:r>
            <a:br>
              <a:rPr lang="en-US" sz="1600" dirty="0">
                <a:solidFill>
                  <a:schemeClr val="accent6">
                    <a:lumMod val="75000"/>
                  </a:schemeClr>
                </a:solidFill>
              </a:rPr>
            </a:br>
            <a:r>
              <a:rPr lang="en-US" dirty="0">
                <a:solidFill>
                  <a:schemeClr val="accent6">
                    <a:lumMod val="75000"/>
                  </a:schemeClr>
                </a:solidFill>
              </a:rPr>
              <a:t>Healing the Wounds of the Embodied Spirit</a:t>
            </a:r>
            <a:endParaRPr lang="en-US" dirty="0"/>
          </a:p>
        </p:txBody>
      </p:sp>
    </p:spTree>
    <p:extLst>
      <p:ext uri="{BB962C8B-B14F-4D97-AF65-F5344CB8AC3E}">
        <p14:creationId xmlns:p14="http://schemas.microsoft.com/office/powerpoint/2010/main" val="420981414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27D726-84EB-7D9D-DD4B-78FBE624B4CF}"/>
              </a:ext>
            </a:extLst>
          </p:cNvPr>
          <p:cNvSpPr>
            <a:spLocks noGrp="1"/>
          </p:cNvSpPr>
          <p:nvPr>
            <p:ph type="title"/>
          </p:nvPr>
        </p:nvSpPr>
        <p:spPr/>
        <p:txBody>
          <a:bodyPr/>
          <a:lstStyle/>
          <a:p>
            <a:pPr algn="ctr"/>
            <a:r>
              <a:rPr lang="en-US" sz="2800" dirty="0">
                <a:solidFill>
                  <a:schemeClr val="accent6">
                    <a:lumMod val="75000"/>
                  </a:schemeClr>
                </a:solidFill>
              </a:rPr>
              <a:t>Ply 3 of 3</a:t>
            </a:r>
            <a:br>
              <a:rPr lang="en-US" sz="1600" dirty="0">
                <a:solidFill>
                  <a:schemeClr val="accent6">
                    <a:lumMod val="75000"/>
                  </a:schemeClr>
                </a:solidFill>
              </a:rPr>
            </a:br>
            <a:r>
              <a:rPr lang="en-US" dirty="0">
                <a:solidFill>
                  <a:schemeClr val="accent6">
                    <a:lumMod val="75000"/>
                  </a:schemeClr>
                </a:solidFill>
              </a:rPr>
              <a:t>Healing the Wounds of the Embodied Spirit</a:t>
            </a:r>
            <a:endParaRPr lang="en-US" dirty="0"/>
          </a:p>
        </p:txBody>
      </p:sp>
      <p:sp>
        <p:nvSpPr>
          <p:cNvPr id="3" name="Content Placeholder 2">
            <a:extLst>
              <a:ext uri="{FF2B5EF4-FFF2-40B4-BE49-F238E27FC236}">
                <a16:creationId xmlns:a16="http://schemas.microsoft.com/office/drawing/2014/main" id="{77973955-449D-DB9E-40EB-86A391887468}"/>
              </a:ext>
            </a:extLst>
          </p:cNvPr>
          <p:cNvSpPr>
            <a:spLocks noGrp="1"/>
          </p:cNvSpPr>
          <p:nvPr>
            <p:ph idx="1"/>
          </p:nvPr>
        </p:nvSpPr>
        <p:spPr/>
        <p:txBody>
          <a:bodyPr>
            <a:normAutofit lnSpcReduction="10000"/>
          </a:bodyPr>
          <a:lstStyle/>
          <a:p>
            <a:r>
              <a:rPr lang="en-US" dirty="0"/>
              <a:t>This work, this book/presentation, is about beginning with the Christian faith.</a:t>
            </a:r>
          </a:p>
          <a:p>
            <a:pPr lvl="1"/>
            <a:r>
              <a:rPr lang="en-US" dirty="0"/>
              <a:t>The ‘gift of the Spirit here is ‘expression of wisdom’ through the scriptures.</a:t>
            </a:r>
          </a:p>
          <a:p>
            <a:pPr lvl="1"/>
            <a:r>
              <a:rPr lang="en-US" dirty="0"/>
              <a:t>The intent is to aid in revisiting the foundation of faith.</a:t>
            </a:r>
          </a:p>
          <a:p>
            <a:pPr lvl="1"/>
            <a:r>
              <a:rPr lang="en-US" dirty="0"/>
              <a:t>The goal is to </a:t>
            </a:r>
            <a:r>
              <a:rPr lang="en-US" dirty="0">
                <a:solidFill>
                  <a:srgbClr val="0070C0"/>
                </a:solidFill>
              </a:rPr>
              <a:t>encourage</a:t>
            </a:r>
            <a:r>
              <a:rPr lang="en-US" dirty="0"/>
              <a:t> the Conscience of the participant into </a:t>
            </a:r>
            <a:r>
              <a:rPr lang="en-US" dirty="0">
                <a:solidFill>
                  <a:srgbClr val="0070C0"/>
                </a:solidFill>
              </a:rPr>
              <a:t>‘right thought’ </a:t>
            </a:r>
            <a:r>
              <a:rPr lang="en-US" dirty="0"/>
              <a:t>so that </a:t>
            </a:r>
            <a:r>
              <a:rPr lang="en-US" dirty="0">
                <a:solidFill>
                  <a:srgbClr val="0070C0"/>
                </a:solidFill>
              </a:rPr>
              <a:t>‘right action’ </a:t>
            </a:r>
            <a:r>
              <a:rPr lang="en-US" dirty="0"/>
              <a:t>will form </a:t>
            </a:r>
            <a:r>
              <a:rPr lang="en-US" dirty="0">
                <a:solidFill>
                  <a:srgbClr val="0070C0"/>
                </a:solidFill>
              </a:rPr>
              <a:t>‘good habit’.</a:t>
            </a:r>
          </a:p>
          <a:p>
            <a:r>
              <a:rPr lang="en-US" b="1" dirty="0">
                <a:solidFill>
                  <a:srgbClr val="FF9933"/>
                </a:solidFill>
              </a:rPr>
              <a:t>This work is NOT about counseling or promising. </a:t>
            </a:r>
            <a:r>
              <a:rPr lang="en-US" dirty="0"/>
              <a:t>However</a:t>
            </a:r>
          </a:p>
          <a:p>
            <a:pPr lvl="1"/>
            <a:r>
              <a:rPr lang="en-US" dirty="0">
                <a:solidFill>
                  <a:srgbClr val="0070C0"/>
                </a:solidFill>
              </a:rPr>
              <a:t>Advice:</a:t>
            </a:r>
            <a:r>
              <a:rPr lang="en-US" dirty="0"/>
              <a:t> work with your confessor/priest to begin</a:t>
            </a:r>
          </a:p>
          <a:p>
            <a:pPr lvl="1"/>
            <a:r>
              <a:rPr lang="en-US" dirty="0">
                <a:solidFill>
                  <a:srgbClr val="0070C0"/>
                </a:solidFill>
              </a:rPr>
              <a:t>Advice:</a:t>
            </a:r>
            <a:r>
              <a:rPr lang="en-US" dirty="0"/>
              <a:t> choose companion(s) with like beliefs to walk with you</a:t>
            </a:r>
          </a:p>
          <a:p>
            <a:pPr lvl="1"/>
            <a:r>
              <a:rPr lang="en-US" b="1" dirty="0">
                <a:solidFill>
                  <a:srgbClr val="FF9933"/>
                </a:solidFill>
              </a:rPr>
              <a:t>CAUTION:</a:t>
            </a:r>
            <a:r>
              <a:rPr lang="en-US" dirty="0"/>
              <a:t>  </a:t>
            </a:r>
            <a:r>
              <a:rPr lang="en-US" dirty="0">
                <a:solidFill>
                  <a:srgbClr val="FF0000"/>
                </a:solidFill>
              </a:rPr>
              <a:t>do NOT choose a companion you might transfer your feelings to!</a:t>
            </a:r>
          </a:p>
        </p:txBody>
      </p:sp>
    </p:spTree>
    <p:extLst>
      <p:ext uri="{BB962C8B-B14F-4D97-AF65-F5344CB8AC3E}">
        <p14:creationId xmlns:p14="http://schemas.microsoft.com/office/powerpoint/2010/main" val="11368034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1B03DD0-71EB-3575-31FD-A20FB422A645}"/>
              </a:ext>
            </a:extLst>
          </p:cNvPr>
          <p:cNvSpPr>
            <a:spLocks noGrp="1"/>
          </p:cNvSpPr>
          <p:nvPr>
            <p:ph type="title"/>
          </p:nvPr>
        </p:nvSpPr>
        <p:spPr/>
        <p:txBody>
          <a:bodyPr/>
          <a:lstStyle/>
          <a:p>
            <a:r>
              <a:rPr lang="en-US" dirty="0"/>
              <a:t>Author and Presenter:</a:t>
            </a:r>
          </a:p>
        </p:txBody>
      </p:sp>
      <p:sp>
        <p:nvSpPr>
          <p:cNvPr id="6" name="Content Placeholder 5">
            <a:extLst>
              <a:ext uri="{FF2B5EF4-FFF2-40B4-BE49-F238E27FC236}">
                <a16:creationId xmlns:a16="http://schemas.microsoft.com/office/drawing/2014/main" id="{10056A43-9945-8030-1B64-44DF6BB31D82}"/>
              </a:ext>
            </a:extLst>
          </p:cNvPr>
          <p:cNvSpPr>
            <a:spLocks noGrp="1"/>
          </p:cNvSpPr>
          <p:nvPr>
            <p:ph sz="half" idx="1"/>
          </p:nvPr>
        </p:nvSpPr>
        <p:spPr>
          <a:xfrm>
            <a:off x="914400" y="1690688"/>
            <a:ext cx="5181600" cy="3000375"/>
          </a:xfrm>
        </p:spPr>
        <p:txBody>
          <a:bodyPr/>
          <a:lstStyle/>
          <a:p>
            <a:r>
              <a:rPr lang="en-US" dirty="0"/>
              <a:t>John Louis</a:t>
            </a:r>
          </a:p>
          <a:p>
            <a:r>
              <a:rPr lang="en-US" dirty="0"/>
              <a:t>MA Theology / MA Education</a:t>
            </a:r>
          </a:p>
          <a:p>
            <a:r>
              <a:rPr lang="en-US" dirty="0"/>
              <a:t>Husband (45 +)</a:t>
            </a:r>
          </a:p>
          <a:p>
            <a:r>
              <a:rPr lang="en-US" dirty="0"/>
              <a:t>Father (4)</a:t>
            </a:r>
          </a:p>
          <a:p>
            <a:r>
              <a:rPr lang="en-US" dirty="0"/>
              <a:t>Sailor – Retired USN Chief and avid sailing skipper</a:t>
            </a:r>
          </a:p>
        </p:txBody>
      </p:sp>
      <p:pic>
        <p:nvPicPr>
          <p:cNvPr id="9" name="Content Placeholder 8" descr="A person in a suit and tie&#10;&#10;Description automatically generated">
            <a:extLst>
              <a:ext uri="{FF2B5EF4-FFF2-40B4-BE49-F238E27FC236}">
                <a16:creationId xmlns:a16="http://schemas.microsoft.com/office/drawing/2014/main" id="{FE03225F-3B3F-BEA9-43F4-66184ACF1181}"/>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7143750" y="1218406"/>
            <a:ext cx="3860800" cy="5147734"/>
          </a:xfrm>
        </p:spPr>
      </p:pic>
      <p:pic>
        <p:nvPicPr>
          <p:cNvPr id="11" name="Picture 10" descr="A person in a red hat and sunglasses&#10;&#10;Description automatically generated">
            <a:extLst>
              <a:ext uri="{FF2B5EF4-FFF2-40B4-BE49-F238E27FC236}">
                <a16:creationId xmlns:a16="http://schemas.microsoft.com/office/drawing/2014/main" id="{AECA9326-CFF4-37F7-EB71-570615BACDA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43002" y="4691063"/>
            <a:ext cx="1524396" cy="2032528"/>
          </a:xfrm>
          <a:prstGeom prst="rect">
            <a:avLst/>
          </a:prstGeom>
        </p:spPr>
      </p:pic>
    </p:spTree>
    <p:extLst>
      <p:ext uri="{BB962C8B-B14F-4D97-AF65-F5344CB8AC3E}">
        <p14:creationId xmlns:p14="http://schemas.microsoft.com/office/powerpoint/2010/main" val="46678721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B7AD9F6-8CE7-4299-8FC6-328F4DCD3F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D68F761-D012-10B1-052A-62FC33DB1C75}"/>
              </a:ext>
            </a:extLst>
          </p:cNvPr>
          <p:cNvSpPr>
            <a:spLocks noGrp="1"/>
          </p:cNvSpPr>
          <p:nvPr>
            <p:ph type="title"/>
          </p:nvPr>
        </p:nvSpPr>
        <p:spPr>
          <a:xfrm>
            <a:off x="5297593" y="4716780"/>
            <a:ext cx="6251110" cy="1483868"/>
          </a:xfrm>
        </p:spPr>
        <p:txBody>
          <a:bodyPr vert="horz" lIns="91440" tIns="45720" rIns="91440" bIns="45720" rtlCol="0" anchor="b">
            <a:normAutofit fontScale="90000"/>
          </a:bodyPr>
          <a:lstStyle/>
          <a:p>
            <a:pPr algn="ctr"/>
            <a:r>
              <a:rPr lang="en-US" sz="5400" b="1" dirty="0">
                <a:solidFill>
                  <a:schemeClr val="accent5">
                    <a:lumMod val="75000"/>
                  </a:schemeClr>
                </a:solidFill>
              </a:rPr>
              <a:t>The Example You Give at the Altar</a:t>
            </a:r>
            <a:endParaRPr lang="en-US" sz="5400" dirty="0">
              <a:solidFill>
                <a:schemeClr val="accent5">
                  <a:lumMod val="75000"/>
                </a:schemeClr>
              </a:solidFill>
            </a:endParaRPr>
          </a:p>
        </p:txBody>
      </p:sp>
      <p:pic>
        <p:nvPicPr>
          <p:cNvPr id="4" name="Picture 3" descr="A bride and groom in a church&#10;&#10;Description automatically generated">
            <a:extLst>
              <a:ext uri="{FF2B5EF4-FFF2-40B4-BE49-F238E27FC236}">
                <a16:creationId xmlns:a16="http://schemas.microsoft.com/office/drawing/2014/main" id="{EEDD8BB1-274D-2985-77D2-0E776F4828A1}"/>
              </a:ext>
            </a:extLst>
          </p:cNvPr>
          <p:cNvPicPr>
            <a:picLocks noChangeAspect="1"/>
          </p:cNvPicPr>
          <p:nvPr/>
        </p:nvPicPr>
        <p:blipFill>
          <a:blip r:embed="rId2">
            <a:extLst>
              <a:ext uri="{28A0092B-C50C-407E-A947-70E740481C1C}">
                <a14:useLocalDpi xmlns:a14="http://schemas.microsoft.com/office/drawing/2010/main" val="0"/>
              </a:ext>
            </a:extLst>
          </a:blip>
          <a:srcRect t="1710" r="-1" b="-1"/>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11" name="sketchy line">
            <a:extLst>
              <a:ext uri="{FF2B5EF4-FFF2-40B4-BE49-F238E27FC236}">
                <a16:creationId xmlns:a16="http://schemas.microsoft.com/office/drawing/2014/main" id="{F49775AF-8896-43EE-92C6-83497D6DC5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12862" y="4409267"/>
            <a:ext cx="4243589" cy="18288"/>
          </a:xfrm>
          <a:custGeom>
            <a:avLst/>
            <a:gdLst>
              <a:gd name="connsiteX0" fmla="*/ 0 w 4243589"/>
              <a:gd name="connsiteY0" fmla="*/ 0 h 18288"/>
              <a:gd name="connsiteX1" fmla="*/ 563791 w 4243589"/>
              <a:gd name="connsiteY1" fmla="*/ 0 h 18288"/>
              <a:gd name="connsiteX2" fmla="*/ 1042710 w 4243589"/>
              <a:gd name="connsiteY2" fmla="*/ 0 h 18288"/>
              <a:gd name="connsiteX3" fmla="*/ 1564066 w 4243589"/>
              <a:gd name="connsiteY3" fmla="*/ 0 h 18288"/>
              <a:gd name="connsiteX4" fmla="*/ 2212729 w 4243589"/>
              <a:gd name="connsiteY4" fmla="*/ 0 h 18288"/>
              <a:gd name="connsiteX5" fmla="*/ 2776520 w 4243589"/>
              <a:gd name="connsiteY5" fmla="*/ 0 h 18288"/>
              <a:gd name="connsiteX6" fmla="*/ 3297875 w 4243589"/>
              <a:gd name="connsiteY6" fmla="*/ 0 h 18288"/>
              <a:gd name="connsiteX7" fmla="*/ 4243589 w 4243589"/>
              <a:gd name="connsiteY7" fmla="*/ 0 h 18288"/>
              <a:gd name="connsiteX8" fmla="*/ 4243589 w 4243589"/>
              <a:gd name="connsiteY8" fmla="*/ 18288 h 18288"/>
              <a:gd name="connsiteX9" fmla="*/ 3637362 w 4243589"/>
              <a:gd name="connsiteY9" fmla="*/ 18288 h 18288"/>
              <a:gd name="connsiteX10" fmla="*/ 3116007 w 4243589"/>
              <a:gd name="connsiteY10" fmla="*/ 18288 h 18288"/>
              <a:gd name="connsiteX11" fmla="*/ 2424908 w 4243589"/>
              <a:gd name="connsiteY11" fmla="*/ 18288 h 18288"/>
              <a:gd name="connsiteX12" fmla="*/ 1861117 w 4243589"/>
              <a:gd name="connsiteY12" fmla="*/ 18288 h 18288"/>
              <a:gd name="connsiteX13" fmla="*/ 1382198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3987" y="7429"/>
                  <a:pt x="4243569" y="10822"/>
                  <a:pt x="4243589" y="18288"/>
                </a:cubicBezTo>
                <a:cubicBezTo>
                  <a:pt x="4112949" y="-2855"/>
                  <a:pt x="3928037" y="1831"/>
                  <a:pt x="3637362" y="18288"/>
                </a:cubicBezTo>
                <a:cubicBezTo>
                  <a:pt x="3346687" y="34745"/>
                  <a:pt x="3254446" y="26669"/>
                  <a:pt x="3116007" y="18288"/>
                </a:cubicBezTo>
                <a:cubicBezTo>
                  <a:pt x="2977569" y="9907"/>
                  <a:pt x="2620228" y="28873"/>
                  <a:pt x="2424908" y="18288"/>
                </a:cubicBezTo>
                <a:cubicBezTo>
                  <a:pt x="2229588" y="7703"/>
                  <a:pt x="2088287" y="-3854"/>
                  <a:pt x="1861117" y="18288"/>
                </a:cubicBezTo>
                <a:cubicBezTo>
                  <a:pt x="1633947" y="40430"/>
                  <a:pt x="1502447" y="-871"/>
                  <a:pt x="1382198" y="18288"/>
                </a:cubicBezTo>
                <a:cubicBezTo>
                  <a:pt x="1261949" y="37447"/>
                  <a:pt x="1045440" y="28353"/>
                  <a:pt x="733535" y="18288"/>
                </a:cubicBezTo>
                <a:cubicBezTo>
                  <a:pt x="421630" y="8223"/>
                  <a:pt x="341257" y="-18359"/>
                  <a:pt x="0" y="18288"/>
                </a:cubicBezTo>
                <a:cubicBezTo>
                  <a:pt x="-591" y="13205"/>
                  <a:pt x="-663" y="6329"/>
                  <a:pt x="0" y="0"/>
                </a:cubicBezTo>
                <a:close/>
              </a:path>
              <a:path w="4243589" h="18288"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2703" y="5429"/>
                  <a:pt x="4244410" y="14046"/>
                  <a:pt x="4243589" y="18288"/>
                </a:cubicBezTo>
                <a:cubicBezTo>
                  <a:pt x="4130424" y="-1240"/>
                  <a:pt x="3932803" y="42249"/>
                  <a:pt x="3722234" y="18288"/>
                </a:cubicBezTo>
                <a:cubicBezTo>
                  <a:pt x="3511665" y="-5673"/>
                  <a:pt x="3269903" y="45994"/>
                  <a:pt x="3116007" y="18288"/>
                </a:cubicBezTo>
                <a:cubicBezTo>
                  <a:pt x="2962111" y="-9418"/>
                  <a:pt x="2744280" y="23224"/>
                  <a:pt x="2509780" y="18288"/>
                </a:cubicBezTo>
                <a:cubicBezTo>
                  <a:pt x="2275280" y="13352"/>
                  <a:pt x="2066059" y="43664"/>
                  <a:pt x="1945989" y="18288"/>
                </a:cubicBezTo>
                <a:cubicBezTo>
                  <a:pt x="1825919" y="-7088"/>
                  <a:pt x="1407329" y="12616"/>
                  <a:pt x="1254890" y="18288"/>
                </a:cubicBezTo>
                <a:cubicBezTo>
                  <a:pt x="1102451" y="23960"/>
                  <a:pt x="837950" y="31673"/>
                  <a:pt x="563791" y="18288"/>
                </a:cubicBezTo>
                <a:cubicBezTo>
                  <a:pt x="289632" y="4903"/>
                  <a:pt x="132768" y="7105"/>
                  <a:pt x="0" y="18288"/>
                </a:cubicBezTo>
                <a:cubicBezTo>
                  <a:pt x="668" y="13665"/>
                  <a:pt x="578" y="5675"/>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5C734FBC-E8F4-3A1D-D076-DAC839B90222}"/>
              </a:ext>
            </a:extLst>
          </p:cNvPr>
          <p:cNvSpPr txBox="1"/>
          <p:nvPr/>
        </p:nvSpPr>
        <p:spPr>
          <a:xfrm>
            <a:off x="5439844" y="254283"/>
            <a:ext cx="5966609" cy="4154984"/>
          </a:xfrm>
          <a:prstGeom prst="rect">
            <a:avLst/>
          </a:prstGeom>
          <a:noFill/>
        </p:spPr>
        <p:txBody>
          <a:bodyPr wrap="square" rtlCol="0">
            <a:spAutoFit/>
          </a:bodyPr>
          <a:lstStyle/>
          <a:p>
            <a:r>
              <a:rPr lang="en-US" sz="2200" dirty="0">
                <a:solidFill>
                  <a:schemeClr val="accent4">
                    <a:lumMod val="75000"/>
                  </a:schemeClr>
                </a:solidFill>
              </a:rPr>
              <a:t>The Eucharist is the source and summit of the Christian Faith.  The Sacrament of Marriage is best celebrated through the Mass.</a:t>
            </a:r>
          </a:p>
          <a:p>
            <a:pPr marL="285750" indent="-285750">
              <a:buFontTx/>
              <a:buChar char="-"/>
            </a:pPr>
            <a:r>
              <a:rPr lang="en-US" sz="2200" dirty="0">
                <a:solidFill>
                  <a:schemeClr val="accent4">
                    <a:lumMod val="75000"/>
                  </a:schemeClr>
                </a:solidFill>
              </a:rPr>
              <a:t>You, as a couple, call the Church together.</a:t>
            </a:r>
          </a:p>
          <a:p>
            <a:pPr marL="285750" indent="-285750">
              <a:buFontTx/>
              <a:buChar char="-"/>
            </a:pPr>
            <a:r>
              <a:rPr lang="en-US" sz="2200" dirty="0">
                <a:solidFill>
                  <a:schemeClr val="accent4">
                    <a:lumMod val="75000"/>
                  </a:schemeClr>
                </a:solidFill>
              </a:rPr>
              <a:t>You, as a couple, choose the scriptures that reflect your faith on the sacrament you are gifting each other</a:t>
            </a:r>
          </a:p>
          <a:p>
            <a:pPr marL="285750" indent="-285750">
              <a:buFontTx/>
              <a:buChar char="-"/>
            </a:pPr>
            <a:r>
              <a:rPr lang="en-US" sz="2200" dirty="0">
                <a:solidFill>
                  <a:schemeClr val="accent4">
                    <a:lumMod val="75000"/>
                  </a:schemeClr>
                </a:solidFill>
              </a:rPr>
              <a:t>You, as a couple, lead the Church to the altar to receive the Eucharist, and by receiving profess your faith in the New Testament</a:t>
            </a:r>
          </a:p>
          <a:p>
            <a:pPr marL="285750" indent="-285750">
              <a:buFontTx/>
              <a:buChar char="-"/>
            </a:pPr>
            <a:r>
              <a:rPr lang="en-US" sz="2200" dirty="0">
                <a:solidFill>
                  <a:schemeClr val="accent4">
                    <a:lumMod val="75000"/>
                  </a:schemeClr>
                </a:solidFill>
              </a:rPr>
              <a:t>You, as a couple, lead the Church out into the world to new life.</a:t>
            </a:r>
          </a:p>
        </p:txBody>
      </p:sp>
    </p:spTree>
    <p:extLst>
      <p:ext uri="{BB962C8B-B14F-4D97-AF65-F5344CB8AC3E}">
        <p14:creationId xmlns:p14="http://schemas.microsoft.com/office/powerpoint/2010/main" val="311438068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7" name="Rectangle 46">
            <a:extLst>
              <a:ext uri="{FF2B5EF4-FFF2-40B4-BE49-F238E27FC236}">
                <a16:creationId xmlns:a16="http://schemas.microsoft.com/office/drawing/2014/main" id="{A3C210E6-A35A-4F68-8D60-801A019C75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A person and person holding hands&#10;&#10;Description automatically generated">
            <a:extLst>
              <a:ext uri="{FF2B5EF4-FFF2-40B4-BE49-F238E27FC236}">
                <a16:creationId xmlns:a16="http://schemas.microsoft.com/office/drawing/2014/main" id="{0BA67275-A7F4-85D1-546B-F21D0C2BE321}"/>
              </a:ext>
            </a:extLst>
          </p:cNvPr>
          <p:cNvPicPr>
            <a:picLocks noChangeAspect="1"/>
          </p:cNvPicPr>
          <p:nvPr/>
        </p:nvPicPr>
        <p:blipFill>
          <a:blip r:embed="rId2">
            <a:extLst>
              <a:ext uri="{28A0092B-C50C-407E-A947-70E740481C1C}">
                <a14:useLocalDpi xmlns:a14="http://schemas.microsoft.com/office/drawing/2010/main" val="0"/>
              </a:ext>
            </a:extLst>
          </a:blip>
          <a:srcRect l="12292" r="14518" b="1"/>
          <a:stretch/>
        </p:blipFill>
        <p:spPr>
          <a:xfrm>
            <a:off x="3136389" y="10"/>
            <a:ext cx="4979304" cy="3401558"/>
          </a:xfrm>
          <a:custGeom>
            <a:avLst/>
            <a:gdLst/>
            <a:ahLst/>
            <a:cxnLst/>
            <a:rect l="l" t="t" r="r" b="b"/>
            <a:pathLst>
              <a:path w="4979304" h="3364992">
                <a:moveTo>
                  <a:pt x="0" y="0"/>
                </a:moveTo>
                <a:lnTo>
                  <a:pt x="4211250" y="0"/>
                </a:lnTo>
                <a:lnTo>
                  <a:pt x="4309461" y="192282"/>
                </a:lnTo>
                <a:cubicBezTo>
                  <a:pt x="4697535" y="1033269"/>
                  <a:pt x="4937593" y="2032690"/>
                  <a:pt x="4974907" y="3110424"/>
                </a:cubicBezTo>
                <a:lnTo>
                  <a:pt x="4979304" y="3364992"/>
                </a:lnTo>
                <a:lnTo>
                  <a:pt x="800592" y="3364992"/>
                </a:lnTo>
                <a:lnTo>
                  <a:pt x="797493" y="3185579"/>
                </a:lnTo>
                <a:cubicBezTo>
                  <a:pt x="756786" y="2009870"/>
                  <a:pt x="474799" y="927359"/>
                  <a:pt x="22579" y="42066"/>
                </a:cubicBezTo>
                <a:close/>
              </a:path>
            </a:pathLst>
          </a:custGeom>
        </p:spPr>
      </p:pic>
      <p:pic>
        <p:nvPicPr>
          <p:cNvPr id="6" name="Content Placeholder 5" descr="A person and person in a church">
            <a:extLst>
              <a:ext uri="{FF2B5EF4-FFF2-40B4-BE49-F238E27FC236}">
                <a16:creationId xmlns:a16="http://schemas.microsoft.com/office/drawing/2014/main" id="{DCC8B3A3-D570-1B0F-6CF2-D5DB5EAB6AFF}"/>
              </a:ext>
            </a:extLst>
          </p:cNvPr>
          <p:cNvPicPr>
            <a:picLocks noChangeAspect="1"/>
          </p:cNvPicPr>
          <p:nvPr/>
        </p:nvPicPr>
        <p:blipFill>
          <a:blip r:embed="rId3">
            <a:extLst>
              <a:ext uri="{28A0092B-C50C-407E-A947-70E740481C1C}">
                <a14:useLocalDpi xmlns:a14="http://schemas.microsoft.com/office/drawing/2010/main" val="0"/>
              </a:ext>
            </a:extLst>
          </a:blip>
          <a:srcRect r="2" b="5716"/>
          <a:stretch/>
        </p:blipFill>
        <p:spPr>
          <a:xfrm>
            <a:off x="7381690" y="3456433"/>
            <a:ext cx="4810310" cy="3401568"/>
          </a:xfrm>
          <a:custGeom>
            <a:avLst/>
            <a:gdLst/>
            <a:ahLst/>
            <a:cxnLst/>
            <a:rect l="l" t="t" r="r" b="b"/>
            <a:pathLst>
              <a:path w="4810310" h="3401568">
                <a:moveTo>
                  <a:pt x="781270" y="0"/>
                </a:moveTo>
                <a:lnTo>
                  <a:pt x="4810310" y="0"/>
                </a:lnTo>
                <a:lnTo>
                  <a:pt x="4810310" y="3401568"/>
                </a:lnTo>
                <a:lnTo>
                  <a:pt x="0" y="3401568"/>
                </a:lnTo>
                <a:lnTo>
                  <a:pt x="1963" y="3397912"/>
                </a:lnTo>
                <a:cubicBezTo>
                  <a:pt x="454182" y="2512619"/>
                  <a:pt x="736170" y="1430108"/>
                  <a:pt x="776876" y="254399"/>
                </a:cubicBezTo>
                <a:close/>
              </a:path>
            </a:pathLst>
          </a:custGeom>
        </p:spPr>
      </p:pic>
      <p:pic>
        <p:nvPicPr>
          <p:cNvPr id="14" name="Picture 13" descr="A person and person holding hands and smiling at each other&#10;&#10;Description automatically generated">
            <a:extLst>
              <a:ext uri="{FF2B5EF4-FFF2-40B4-BE49-F238E27FC236}">
                <a16:creationId xmlns:a16="http://schemas.microsoft.com/office/drawing/2014/main" id="{6F929050-B91C-3247-4C51-41280FF66F98}"/>
              </a:ext>
            </a:extLst>
          </p:cNvPr>
          <p:cNvPicPr>
            <a:picLocks noChangeAspect="1"/>
          </p:cNvPicPr>
          <p:nvPr/>
        </p:nvPicPr>
        <p:blipFill>
          <a:blip r:embed="rId4">
            <a:extLst>
              <a:ext uri="{28A0092B-C50C-407E-A947-70E740481C1C}">
                <a14:useLocalDpi xmlns:a14="http://schemas.microsoft.com/office/drawing/2010/main" val="0"/>
              </a:ext>
            </a:extLst>
          </a:blip>
          <a:srcRect l="1548" r="1798"/>
          <a:stretch/>
        </p:blipFill>
        <p:spPr>
          <a:xfrm>
            <a:off x="3189428" y="3456432"/>
            <a:ext cx="4925479" cy="3401568"/>
          </a:xfrm>
          <a:custGeom>
            <a:avLst/>
            <a:gdLst/>
            <a:ahLst/>
            <a:cxnLst/>
            <a:rect l="l" t="t" r="r" b="b"/>
            <a:pathLst>
              <a:path w="4925479" h="3364992">
                <a:moveTo>
                  <a:pt x="749362" y="0"/>
                </a:moveTo>
                <a:lnTo>
                  <a:pt x="4925479" y="0"/>
                </a:lnTo>
                <a:lnTo>
                  <a:pt x="4921868" y="209033"/>
                </a:lnTo>
                <a:cubicBezTo>
                  <a:pt x="4884554" y="1286766"/>
                  <a:pt x="4644496" y="2286187"/>
                  <a:pt x="4256422" y="3127175"/>
                </a:cubicBezTo>
                <a:lnTo>
                  <a:pt x="4134952" y="3364992"/>
                </a:lnTo>
                <a:lnTo>
                  <a:pt x="0" y="3364992"/>
                </a:lnTo>
                <a:lnTo>
                  <a:pt x="79008" y="3202330"/>
                </a:lnTo>
                <a:cubicBezTo>
                  <a:pt x="467082" y="2361343"/>
                  <a:pt x="707140" y="1361922"/>
                  <a:pt x="744454" y="284189"/>
                </a:cubicBezTo>
                <a:close/>
              </a:path>
            </a:pathLst>
          </a:custGeom>
        </p:spPr>
      </p:pic>
      <p:sp useBgFill="1">
        <p:nvSpPr>
          <p:cNvPr id="49" name="Freeform: Shape 48">
            <a:extLst>
              <a:ext uri="{FF2B5EF4-FFF2-40B4-BE49-F238E27FC236}">
                <a16:creationId xmlns:a16="http://schemas.microsoft.com/office/drawing/2014/main" id="{AC0D06B0-F19C-459E-B221-A34B506FB5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945815" cy="6858000"/>
          </a:xfrm>
          <a:custGeom>
            <a:avLst/>
            <a:gdLst>
              <a:gd name="connsiteX0" fmla="*/ 0 w 3945815"/>
              <a:gd name="connsiteY0" fmla="*/ 0 h 6858000"/>
              <a:gd name="connsiteX1" fmla="*/ 3138662 w 3945815"/>
              <a:gd name="connsiteY1" fmla="*/ 0 h 6858000"/>
              <a:gd name="connsiteX2" fmla="*/ 3275260 w 3945815"/>
              <a:gd name="connsiteY2" fmla="*/ 267438 h 6858000"/>
              <a:gd name="connsiteX3" fmla="*/ 3945815 w 3945815"/>
              <a:gd name="connsiteY3" fmla="*/ 3481388 h 6858000"/>
              <a:gd name="connsiteX4" fmla="*/ 3275260 w 3945815"/>
              <a:gd name="connsiteY4" fmla="*/ 6695338 h 6858000"/>
              <a:gd name="connsiteX5" fmla="*/ 3192177 w 3945815"/>
              <a:gd name="connsiteY5" fmla="*/ 6858000 h 6858000"/>
              <a:gd name="connsiteX6" fmla="*/ 0 w 3945815"/>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45815" h="6858000">
                <a:moveTo>
                  <a:pt x="0" y="0"/>
                </a:moveTo>
                <a:lnTo>
                  <a:pt x="3138662" y="0"/>
                </a:lnTo>
                <a:lnTo>
                  <a:pt x="3275260" y="267438"/>
                </a:lnTo>
                <a:cubicBezTo>
                  <a:pt x="3698614" y="1184879"/>
                  <a:pt x="3945815" y="2290869"/>
                  <a:pt x="3945815" y="3481388"/>
                </a:cubicBezTo>
                <a:cubicBezTo>
                  <a:pt x="3945815" y="4671908"/>
                  <a:pt x="3698614" y="5777898"/>
                  <a:pt x="3275260" y="6695338"/>
                </a:cubicBezTo>
                <a:lnTo>
                  <a:pt x="3192177"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51" name="Freeform: Shape 50">
            <a:extLst>
              <a:ext uri="{FF2B5EF4-FFF2-40B4-BE49-F238E27FC236}">
                <a16:creationId xmlns:a16="http://schemas.microsoft.com/office/drawing/2014/main" id="{345B26DA-1C6B-4C66-81C9-9C1877FC2D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936670" cy="6858000"/>
          </a:xfrm>
          <a:custGeom>
            <a:avLst/>
            <a:gdLst>
              <a:gd name="connsiteX0" fmla="*/ 0 w 3936670"/>
              <a:gd name="connsiteY0" fmla="*/ 0 h 6858000"/>
              <a:gd name="connsiteX1" fmla="*/ 3129517 w 3936670"/>
              <a:gd name="connsiteY1" fmla="*/ 0 h 6858000"/>
              <a:gd name="connsiteX2" fmla="*/ 3266115 w 3936670"/>
              <a:gd name="connsiteY2" fmla="*/ 267438 h 6858000"/>
              <a:gd name="connsiteX3" fmla="*/ 3936670 w 3936670"/>
              <a:gd name="connsiteY3" fmla="*/ 3481388 h 6858000"/>
              <a:gd name="connsiteX4" fmla="*/ 3266115 w 3936670"/>
              <a:gd name="connsiteY4" fmla="*/ 6695338 h 6858000"/>
              <a:gd name="connsiteX5" fmla="*/ 3183032 w 3936670"/>
              <a:gd name="connsiteY5" fmla="*/ 6858000 h 6858000"/>
              <a:gd name="connsiteX6" fmla="*/ 0 w 393667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36670" h="6858000">
                <a:moveTo>
                  <a:pt x="0" y="0"/>
                </a:moveTo>
                <a:lnTo>
                  <a:pt x="3129517" y="0"/>
                </a:lnTo>
                <a:lnTo>
                  <a:pt x="3266115" y="267438"/>
                </a:lnTo>
                <a:cubicBezTo>
                  <a:pt x="3689469" y="1184879"/>
                  <a:pt x="3936670" y="2290869"/>
                  <a:pt x="3936670" y="3481388"/>
                </a:cubicBezTo>
                <a:cubicBezTo>
                  <a:pt x="3936670" y="4671908"/>
                  <a:pt x="3689469" y="5777898"/>
                  <a:pt x="3266115" y="6695338"/>
                </a:cubicBezTo>
                <a:lnTo>
                  <a:pt x="3183032"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AC6E8D02-3974-C9A8-6D39-AFFE5E8638CA}"/>
              </a:ext>
            </a:extLst>
          </p:cNvPr>
          <p:cNvSpPr>
            <a:spLocks noGrp="1"/>
          </p:cNvSpPr>
          <p:nvPr>
            <p:ph type="title"/>
          </p:nvPr>
        </p:nvSpPr>
        <p:spPr>
          <a:xfrm>
            <a:off x="448056" y="685800"/>
            <a:ext cx="2807208" cy="1325563"/>
          </a:xfrm>
        </p:spPr>
        <p:txBody>
          <a:bodyPr vert="horz" lIns="91440" tIns="45720" rIns="91440" bIns="45720" rtlCol="0" anchor="ctr">
            <a:normAutofit/>
          </a:bodyPr>
          <a:lstStyle/>
          <a:p>
            <a:pPr algn="ctr"/>
            <a:r>
              <a:rPr lang="en-US" sz="2800" b="1" kern="1200" dirty="0">
                <a:solidFill>
                  <a:schemeClr val="accent5">
                    <a:lumMod val="75000"/>
                  </a:schemeClr>
                </a:solidFill>
                <a:latin typeface="+mj-lt"/>
                <a:ea typeface="+mj-ea"/>
                <a:cs typeface="+mj-cs"/>
              </a:rPr>
              <a:t>The Vows You Profess at the Altar</a:t>
            </a:r>
            <a:endParaRPr lang="en-US" sz="2800" kern="1200" dirty="0">
              <a:solidFill>
                <a:schemeClr val="accent5">
                  <a:lumMod val="75000"/>
                </a:schemeClr>
              </a:solidFill>
              <a:latin typeface="+mj-lt"/>
              <a:ea typeface="+mj-ea"/>
              <a:cs typeface="+mj-cs"/>
            </a:endParaRPr>
          </a:p>
        </p:txBody>
      </p:sp>
      <p:sp>
        <p:nvSpPr>
          <p:cNvPr id="53" name="Rectangle 52">
            <a:extLst>
              <a:ext uri="{FF2B5EF4-FFF2-40B4-BE49-F238E27FC236}">
                <a16:creationId xmlns:a16="http://schemas.microsoft.com/office/drawing/2014/main" id="{98DE6C44-43F8-4DE4-AB81-66853FFEA0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005840"/>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5" name="Rectangle 54">
            <a:extLst>
              <a:ext uri="{FF2B5EF4-FFF2-40B4-BE49-F238E27FC236}">
                <a16:creationId xmlns:a16="http://schemas.microsoft.com/office/drawing/2014/main" id="{2409529B-9B56-4F10-BE4D-F934DB89E5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8912" y="2089941"/>
            <a:ext cx="2834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Content Placeholder 17">
            <a:extLst>
              <a:ext uri="{FF2B5EF4-FFF2-40B4-BE49-F238E27FC236}">
                <a16:creationId xmlns:a16="http://schemas.microsoft.com/office/drawing/2014/main" id="{38FDB28D-DD2E-0C9C-0CFD-46BDEEE7AE0D}"/>
              </a:ext>
            </a:extLst>
          </p:cNvPr>
          <p:cNvSpPr>
            <a:spLocks noGrp="1"/>
          </p:cNvSpPr>
          <p:nvPr>
            <p:ph sz="half" idx="2"/>
          </p:nvPr>
        </p:nvSpPr>
        <p:spPr>
          <a:xfrm>
            <a:off x="321056" y="2127400"/>
            <a:ext cx="3488614" cy="4434332"/>
          </a:xfrm>
        </p:spPr>
        <p:txBody>
          <a:bodyPr vert="horz" lIns="91440" tIns="45720" rIns="91440" bIns="45720" rtlCol="0">
            <a:normAutofit fontScale="77500" lnSpcReduction="20000"/>
          </a:bodyPr>
          <a:lstStyle/>
          <a:p>
            <a:r>
              <a:rPr lang="en-US" sz="2600" b="1" dirty="0">
                <a:solidFill>
                  <a:srgbClr val="00B050"/>
                </a:solidFill>
              </a:rPr>
              <a:t>Free</a:t>
            </a:r>
          </a:p>
          <a:p>
            <a:pPr lvl="1"/>
            <a:r>
              <a:rPr lang="en-US" sz="1900" dirty="0">
                <a:solidFill>
                  <a:srgbClr val="00B050"/>
                </a:solidFill>
              </a:rPr>
              <a:t>No ‘contracts’, no ‘shot guns’, no ‘arrangements’</a:t>
            </a:r>
          </a:p>
          <a:p>
            <a:r>
              <a:rPr lang="en-US" sz="2600" b="1" dirty="0">
                <a:solidFill>
                  <a:srgbClr val="0070C0"/>
                </a:solidFill>
              </a:rPr>
              <a:t>Faithful</a:t>
            </a:r>
          </a:p>
          <a:p>
            <a:pPr lvl="1"/>
            <a:r>
              <a:rPr lang="en-US" sz="1900" dirty="0">
                <a:solidFill>
                  <a:srgbClr val="0070C0"/>
                </a:solidFill>
              </a:rPr>
              <a:t>The ‘Other’ is the </a:t>
            </a:r>
            <a:r>
              <a:rPr lang="en-US" sz="1900" i="1" dirty="0">
                <a:solidFill>
                  <a:srgbClr val="0070C0"/>
                </a:solidFill>
              </a:rPr>
              <a:t>only </a:t>
            </a:r>
            <a:r>
              <a:rPr lang="en-US" sz="1900" dirty="0">
                <a:solidFill>
                  <a:srgbClr val="0070C0"/>
                </a:solidFill>
              </a:rPr>
              <a:t>‘other’; body, mind, and spirit, your entire self; 100% and more</a:t>
            </a:r>
          </a:p>
          <a:p>
            <a:pPr lvl="1"/>
            <a:r>
              <a:rPr lang="en-US" sz="1900" dirty="0">
                <a:solidFill>
                  <a:srgbClr val="0070C0"/>
                </a:solidFill>
              </a:rPr>
              <a:t>“For the husband is made holy through his wife, and the wife made holy through her husband.” 1 Cor 7: 14</a:t>
            </a:r>
          </a:p>
          <a:p>
            <a:r>
              <a:rPr lang="en-US" sz="2600" b="1" dirty="0">
                <a:solidFill>
                  <a:srgbClr val="002060"/>
                </a:solidFill>
              </a:rPr>
              <a:t>Fruitful</a:t>
            </a:r>
          </a:p>
          <a:p>
            <a:pPr lvl="1"/>
            <a:r>
              <a:rPr lang="en-US" sz="1900" dirty="0">
                <a:solidFill>
                  <a:srgbClr val="002060"/>
                </a:solidFill>
              </a:rPr>
              <a:t>Unitive; your life’s goals present a unity of labor</a:t>
            </a:r>
          </a:p>
          <a:p>
            <a:pPr lvl="1"/>
            <a:r>
              <a:rPr lang="en-US" sz="1900" dirty="0">
                <a:solidFill>
                  <a:srgbClr val="002060"/>
                </a:solidFill>
              </a:rPr>
              <a:t>‘Goods’ of Marriage – open to new life and ready to raise that new life in the Faith</a:t>
            </a:r>
          </a:p>
          <a:p>
            <a:r>
              <a:rPr lang="en-US" sz="2600" b="1" dirty="0">
                <a:solidFill>
                  <a:schemeClr val="accent5">
                    <a:lumMod val="75000"/>
                  </a:schemeClr>
                </a:solidFill>
              </a:rPr>
              <a:t>Forever</a:t>
            </a:r>
          </a:p>
          <a:p>
            <a:pPr lvl="1"/>
            <a:r>
              <a:rPr lang="en-US" sz="1900" dirty="0">
                <a:solidFill>
                  <a:schemeClr val="accent5">
                    <a:lumMod val="75000"/>
                  </a:schemeClr>
                </a:solidFill>
              </a:rPr>
              <a:t>“…as long as you both shall live.”</a:t>
            </a:r>
          </a:p>
        </p:txBody>
      </p:sp>
      <p:pic>
        <p:nvPicPr>
          <p:cNvPr id="19" name="Picture 18" descr="A person in a white dress and a person in a white robe standing in a church">
            <a:extLst>
              <a:ext uri="{FF2B5EF4-FFF2-40B4-BE49-F238E27FC236}">
                <a16:creationId xmlns:a16="http://schemas.microsoft.com/office/drawing/2014/main" id="{E8310FCF-AC87-E212-2BB5-6C508419A2CC}"/>
              </a:ext>
            </a:extLst>
          </p:cNvPr>
          <p:cNvPicPr>
            <a:picLocks noChangeAspect="1"/>
          </p:cNvPicPr>
          <p:nvPr/>
        </p:nvPicPr>
        <p:blipFill>
          <a:blip r:embed="rId5">
            <a:extLst>
              <a:ext uri="{28A0092B-C50C-407E-A947-70E740481C1C}">
                <a14:useLocalDpi xmlns:a14="http://schemas.microsoft.com/office/drawing/2010/main" val="0"/>
              </a:ext>
            </a:extLst>
          </a:blip>
          <a:srcRect l="5699" r="-3" b="-3"/>
          <a:stretch/>
        </p:blipFill>
        <p:spPr>
          <a:xfrm>
            <a:off x="7404372" y="10"/>
            <a:ext cx="4787628" cy="3401558"/>
          </a:xfrm>
          <a:custGeom>
            <a:avLst/>
            <a:gdLst/>
            <a:ahLst/>
            <a:cxnLst/>
            <a:rect l="l" t="t" r="r" b="b"/>
            <a:pathLst>
              <a:path w="4787628" h="3401568">
                <a:moveTo>
                  <a:pt x="0" y="0"/>
                </a:moveTo>
                <a:lnTo>
                  <a:pt x="4787628" y="0"/>
                </a:lnTo>
                <a:lnTo>
                  <a:pt x="4787628" y="3401568"/>
                </a:lnTo>
                <a:lnTo>
                  <a:pt x="762748" y="3401568"/>
                </a:lnTo>
                <a:lnTo>
                  <a:pt x="751436" y="2963954"/>
                </a:lnTo>
                <a:cubicBezTo>
                  <a:pt x="698408" y="1942163"/>
                  <a:pt x="463174" y="995044"/>
                  <a:pt x="93264" y="192283"/>
                </a:cubicBezTo>
                <a:close/>
              </a:path>
            </a:pathLst>
          </a:custGeom>
        </p:spPr>
      </p:pic>
    </p:spTree>
    <p:extLst>
      <p:ext uri="{BB962C8B-B14F-4D97-AF65-F5344CB8AC3E}">
        <p14:creationId xmlns:p14="http://schemas.microsoft.com/office/powerpoint/2010/main" val="238106764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rope wrapped around a pole">
            <a:extLst>
              <a:ext uri="{FF2B5EF4-FFF2-40B4-BE49-F238E27FC236}">
                <a16:creationId xmlns:a16="http://schemas.microsoft.com/office/drawing/2014/main" id="{A101AA46-045A-6411-DA88-1FA7302988A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29370"/>
            <a:ext cx="12192000" cy="1796256"/>
          </a:xfrm>
          <a:prstGeom prst="rect">
            <a:avLst/>
          </a:prstGeom>
        </p:spPr>
      </p:pic>
      <p:sp>
        <p:nvSpPr>
          <p:cNvPr id="5" name="Title 4">
            <a:extLst>
              <a:ext uri="{FF2B5EF4-FFF2-40B4-BE49-F238E27FC236}">
                <a16:creationId xmlns:a16="http://schemas.microsoft.com/office/drawing/2014/main" id="{7DA74F4C-2922-35E9-2D98-86BC221EB54C}"/>
              </a:ext>
            </a:extLst>
          </p:cNvPr>
          <p:cNvSpPr>
            <a:spLocks noGrp="1"/>
          </p:cNvSpPr>
          <p:nvPr>
            <p:ph type="title"/>
          </p:nvPr>
        </p:nvSpPr>
        <p:spPr>
          <a:xfrm>
            <a:off x="1506880" y="405725"/>
            <a:ext cx="2546136" cy="1188296"/>
          </a:xfrm>
        </p:spPr>
        <p:txBody>
          <a:bodyPr>
            <a:normAutofit/>
          </a:bodyPr>
          <a:lstStyle/>
          <a:p>
            <a:r>
              <a:rPr lang="en-US" sz="4800" dirty="0">
                <a:solidFill>
                  <a:schemeClr val="bg1"/>
                </a:solidFill>
              </a:rPr>
              <a:t>Epilogue</a:t>
            </a:r>
          </a:p>
        </p:txBody>
      </p:sp>
      <p:sp>
        <p:nvSpPr>
          <p:cNvPr id="6" name="Content Placeholder 5">
            <a:extLst>
              <a:ext uri="{FF2B5EF4-FFF2-40B4-BE49-F238E27FC236}">
                <a16:creationId xmlns:a16="http://schemas.microsoft.com/office/drawing/2014/main" id="{4C5883F5-3D83-3D12-8CF6-B64E93C2A292}"/>
              </a:ext>
            </a:extLst>
          </p:cNvPr>
          <p:cNvSpPr>
            <a:spLocks noGrp="1"/>
          </p:cNvSpPr>
          <p:nvPr>
            <p:ph sz="half" idx="1"/>
          </p:nvPr>
        </p:nvSpPr>
        <p:spPr>
          <a:xfrm>
            <a:off x="381386" y="2100937"/>
            <a:ext cx="5181600" cy="4351338"/>
          </a:xfrm>
        </p:spPr>
        <p:txBody>
          <a:bodyPr>
            <a:normAutofit lnSpcReduction="10000"/>
          </a:bodyPr>
          <a:lstStyle/>
          <a:p>
            <a:r>
              <a:rPr lang="en-US" dirty="0"/>
              <a:t>What do you believe, now?</a:t>
            </a:r>
          </a:p>
          <a:p>
            <a:r>
              <a:rPr lang="en-US" dirty="0"/>
              <a:t>How are the Ten Commandments a structure for the ideas that followed?</a:t>
            </a:r>
          </a:p>
          <a:p>
            <a:r>
              <a:rPr lang="en-US" dirty="0"/>
              <a:t>What are the Virtues?</a:t>
            </a:r>
          </a:p>
          <a:p>
            <a:r>
              <a:rPr lang="en-US" dirty="0"/>
              <a:t>How does the action of Beatitudes fulfill the Kingdom?</a:t>
            </a:r>
          </a:p>
          <a:p>
            <a:r>
              <a:rPr lang="en-US" dirty="0"/>
              <a:t>What does ‘covenant’ mean?</a:t>
            </a:r>
          </a:p>
          <a:p>
            <a:r>
              <a:rPr lang="en-US" dirty="0"/>
              <a:t>How does speech affect our life?</a:t>
            </a:r>
          </a:p>
        </p:txBody>
      </p:sp>
      <p:sp>
        <p:nvSpPr>
          <p:cNvPr id="7" name="Content Placeholder 6">
            <a:extLst>
              <a:ext uri="{FF2B5EF4-FFF2-40B4-BE49-F238E27FC236}">
                <a16:creationId xmlns:a16="http://schemas.microsoft.com/office/drawing/2014/main" id="{A2CB652B-2BEA-FFFC-44A5-1A619D184D8F}"/>
              </a:ext>
            </a:extLst>
          </p:cNvPr>
          <p:cNvSpPr>
            <a:spLocks noGrp="1"/>
          </p:cNvSpPr>
          <p:nvPr>
            <p:ph sz="half" idx="2"/>
          </p:nvPr>
        </p:nvSpPr>
        <p:spPr>
          <a:xfrm>
            <a:off x="6629014" y="2100937"/>
            <a:ext cx="5181600" cy="4351338"/>
          </a:xfrm>
        </p:spPr>
        <p:txBody>
          <a:bodyPr>
            <a:normAutofit lnSpcReduction="10000"/>
          </a:bodyPr>
          <a:lstStyle/>
          <a:p>
            <a:r>
              <a:rPr lang="en-US" dirty="0"/>
              <a:t>Who has the power to heal?</a:t>
            </a:r>
          </a:p>
          <a:p>
            <a:r>
              <a:rPr lang="en-US" dirty="0"/>
              <a:t>What are the parts of the soul?</a:t>
            </a:r>
          </a:p>
          <a:p>
            <a:r>
              <a:rPr lang="en-US" dirty="0"/>
              <a:t>What are the Catholic sacramental wedding vows?</a:t>
            </a:r>
          </a:p>
          <a:p>
            <a:r>
              <a:rPr lang="en-US" dirty="0"/>
              <a:t>Why make them ‘in’ the Church?</a:t>
            </a:r>
          </a:p>
          <a:p>
            <a:r>
              <a:rPr lang="en-US" dirty="0"/>
              <a:t>Promises made?</a:t>
            </a:r>
          </a:p>
          <a:p>
            <a:r>
              <a:rPr lang="en-US" dirty="0"/>
              <a:t>Promises </a:t>
            </a:r>
            <a:r>
              <a:rPr lang="en-US" dirty="0">
                <a:solidFill>
                  <a:srgbClr val="C00000"/>
                </a:solidFill>
              </a:rPr>
              <a:t>NOT</a:t>
            </a:r>
            <a:r>
              <a:rPr lang="en-US" dirty="0"/>
              <a:t> made?</a:t>
            </a:r>
          </a:p>
        </p:txBody>
      </p:sp>
    </p:spTree>
    <p:extLst>
      <p:ext uri="{BB962C8B-B14F-4D97-AF65-F5344CB8AC3E}">
        <p14:creationId xmlns:p14="http://schemas.microsoft.com/office/powerpoint/2010/main" val="125275589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rope tied to a cleat&#10;&#10;Description automatically generated">
            <a:extLst>
              <a:ext uri="{FF2B5EF4-FFF2-40B4-BE49-F238E27FC236}">
                <a16:creationId xmlns:a16="http://schemas.microsoft.com/office/drawing/2014/main" id="{50567DDC-7B61-0866-ECC0-40112CDB868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5331854" cy="6891773"/>
          </a:xfrm>
          <a:prstGeom prst="rect">
            <a:avLst/>
          </a:prstGeom>
        </p:spPr>
      </p:pic>
      <p:sp>
        <p:nvSpPr>
          <p:cNvPr id="7" name="TextBox 6">
            <a:extLst>
              <a:ext uri="{FF2B5EF4-FFF2-40B4-BE49-F238E27FC236}">
                <a16:creationId xmlns:a16="http://schemas.microsoft.com/office/drawing/2014/main" id="{97FFBCA3-10BC-5A45-9D76-28C98C03E144}"/>
              </a:ext>
            </a:extLst>
          </p:cNvPr>
          <p:cNvSpPr txBox="1"/>
          <p:nvPr/>
        </p:nvSpPr>
        <p:spPr>
          <a:xfrm>
            <a:off x="6471852" y="5321441"/>
            <a:ext cx="4575089" cy="369332"/>
          </a:xfrm>
          <a:prstGeom prst="rect">
            <a:avLst/>
          </a:prstGeom>
          <a:noFill/>
        </p:spPr>
        <p:txBody>
          <a:bodyPr wrap="square">
            <a:spAutoFit/>
          </a:bodyPr>
          <a:lstStyle/>
          <a:p>
            <a:r>
              <a:rPr lang="en-US" dirty="0">
                <a:hlinkClick r:id="rId3"/>
              </a:rPr>
              <a:t>https://bookstore.dorrancepublishing.com/</a:t>
            </a:r>
            <a:r>
              <a:rPr lang="en-US" dirty="0"/>
              <a:t> </a:t>
            </a:r>
          </a:p>
        </p:txBody>
      </p:sp>
      <p:sp>
        <p:nvSpPr>
          <p:cNvPr id="8" name="TextBox 7">
            <a:extLst>
              <a:ext uri="{FF2B5EF4-FFF2-40B4-BE49-F238E27FC236}">
                <a16:creationId xmlns:a16="http://schemas.microsoft.com/office/drawing/2014/main" id="{BD67E540-1C3B-CE94-D007-9717775138CA}"/>
              </a:ext>
            </a:extLst>
          </p:cNvPr>
          <p:cNvSpPr txBox="1"/>
          <p:nvPr/>
        </p:nvSpPr>
        <p:spPr>
          <a:xfrm>
            <a:off x="6722604" y="366238"/>
            <a:ext cx="3752309" cy="5139869"/>
          </a:xfrm>
          <a:prstGeom prst="rect">
            <a:avLst/>
          </a:prstGeom>
          <a:noFill/>
        </p:spPr>
        <p:txBody>
          <a:bodyPr wrap="none" rtlCol="0">
            <a:spAutoFit/>
          </a:bodyPr>
          <a:lstStyle/>
          <a:p>
            <a:pPr algn="ctr"/>
            <a:r>
              <a:rPr lang="en-US" sz="4400" dirty="0"/>
              <a:t>Hard Cover</a:t>
            </a:r>
          </a:p>
          <a:p>
            <a:pPr algn="ctr"/>
            <a:endParaRPr lang="en-US" sz="4400" dirty="0"/>
          </a:p>
          <a:p>
            <a:pPr algn="ctr"/>
            <a:r>
              <a:rPr lang="en-US" sz="4400" dirty="0"/>
              <a:t>Paperback</a:t>
            </a:r>
          </a:p>
          <a:p>
            <a:pPr algn="ctr"/>
            <a:endParaRPr lang="en-US" sz="4400" dirty="0"/>
          </a:p>
          <a:p>
            <a:pPr algn="ctr"/>
            <a:r>
              <a:rPr lang="en-US" sz="4400" dirty="0"/>
              <a:t>E-book</a:t>
            </a:r>
          </a:p>
          <a:p>
            <a:pPr algn="ctr"/>
            <a:endParaRPr lang="en-US" sz="4400" dirty="0"/>
          </a:p>
          <a:p>
            <a:pPr algn="ctr"/>
            <a:r>
              <a:rPr lang="en-US" sz="3200" dirty="0"/>
              <a:t>Dorrance Publishing</a:t>
            </a:r>
          </a:p>
          <a:p>
            <a:pPr algn="ctr"/>
            <a:r>
              <a:rPr lang="en-US" sz="3200" dirty="0"/>
              <a:t>Pittsburg PA</a:t>
            </a:r>
          </a:p>
        </p:txBody>
      </p:sp>
    </p:spTree>
    <p:extLst>
      <p:ext uri="{BB962C8B-B14F-4D97-AF65-F5344CB8AC3E}">
        <p14:creationId xmlns:p14="http://schemas.microsoft.com/office/powerpoint/2010/main" val="28843738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7BB1B97-71E3-BB14-0536-C153ABC69E3D}"/>
              </a:ext>
            </a:extLst>
          </p:cNvPr>
          <p:cNvSpPr txBox="1"/>
          <p:nvPr/>
        </p:nvSpPr>
        <p:spPr>
          <a:xfrm>
            <a:off x="515815" y="771211"/>
            <a:ext cx="7522866" cy="369332"/>
          </a:xfrm>
          <a:prstGeom prst="rect">
            <a:avLst/>
          </a:prstGeom>
          <a:noFill/>
        </p:spPr>
        <p:txBody>
          <a:bodyPr wrap="square">
            <a:spAutoFit/>
          </a:bodyPr>
          <a:lstStyle/>
          <a:p>
            <a:r>
              <a:rPr lang="en-US" dirty="0">
                <a:hlinkClick r:id="rId2"/>
              </a:rPr>
              <a:t>https://www.youtube.com/watch?v=toyOKOi0DsM</a:t>
            </a:r>
            <a:r>
              <a:rPr lang="en-US" dirty="0"/>
              <a:t>      medieval market</a:t>
            </a:r>
          </a:p>
        </p:txBody>
      </p:sp>
      <p:sp>
        <p:nvSpPr>
          <p:cNvPr id="7" name="TextBox 6">
            <a:extLst>
              <a:ext uri="{FF2B5EF4-FFF2-40B4-BE49-F238E27FC236}">
                <a16:creationId xmlns:a16="http://schemas.microsoft.com/office/drawing/2014/main" id="{708B50B4-7AEE-6DB9-1940-C531AECBEC4B}"/>
              </a:ext>
            </a:extLst>
          </p:cNvPr>
          <p:cNvSpPr txBox="1"/>
          <p:nvPr/>
        </p:nvSpPr>
        <p:spPr>
          <a:xfrm>
            <a:off x="515815" y="1235947"/>
            <a:ext cx="7759560" cy="369332"/>
          </a:xfrm>
          <a:prstGeom prst="rect">
            <a:avLst/>
          </a:prstGeom>
          <a:noFill/>
        </p:spPr>
        <p:txBody>
          <a:bodyPr wrap="none" rtlCol="0">
            <a:spAutoFit/>
          </a:bodyPr>
          <a:lstStyle/>
          <a:p>
            <a:r>
              <a:rPr lang="en-US" dirty="0">
                <a:hlinkClick r:id="rId3"/>
              </a:rPr>
              <a:t>https://www.youtube.com/watch?v=WL0WOiBY0l8</a:t>
            </a:r>
            <a:r>
              <a:rPr lang="en-US" dirty="0"/>
              <a:t>    woman making by hand</a:t>
            </a:r>
          </a:p>
        </p:txBody>
      </p:sp>
      <p:sp>
        <p:nvSpPr>
          <p:cNvPr id="8" name="TextBox 7">
            <a:extLst>
              <a:ext uri="{FF2B5EF4-FFF2-40B4-BE49-F238E27FC236}">
                <a16:creationId xmlns:a16="http://schemas.microsoft.com/office/drawing/2014/main" id="{877B57D0-567F-6698-C41D-29B311284781}"/>
              </a:ext>
            </a:extLst>
          </p:cNvPr>
          <p:cNvSpPr txBox="1"/>
          <p:nvPr/>
        </p:nvSpPr>
        <p:spPr>
          <a:xfrm>
            <a:off x="592852" y="1870277"/>
            <a:ext cx="9673759" cy="5078313"/>
          </a:xfrm>
          <a:prstGeom prst="rect">
            <a:avLst/>
          </a:prstGeom>
          <a:noFill/>
        </p:spPr>
        <p:txBody>
          <a:bodyPr wrap="square" rtlCol="0">
            <a:spAutoFit/>
          </a:bodyPr>
          <a:lstStyle/>
          <a:p>
            <a:r>
              <a:rPr lang="en-US" dirty="0"/>
              <a:t>Ropes have tensile strength and so can be used for dragging and lifting. Rope is thicker and stronger than similarly constructed cord, string, and twine.</a:t>
            </a:r>
          </a:p>
          <a:p>
            <a:r>
              <a:rPr lang="en-US" dirty="0"/>
              <a:t>The twist of the strands in a twisted or braided rope serves not only to keep a rope together, but enables the rope to more evenly distribute tension among the individual strands.</a:t>
            </a:r>
          </a:p>
          <a:p>
            <a:r>
              <a:rPr lang="en-US" dirty="0"/>
              <a:t>While friction between the individual wires and strands causes wear over the life of the rope, it also helps to compensate for minor failures in the short run.</a:t>
            </a:r>
          </a:p>
          <a:p>
            <a:endParaRPr lang="en-US" dirty="0"/>
          </a:p>
          <a:p>
            <a:r>
              <a:rPr lang="en-US" dirty="0"/>
              <a:t>Twisted ropes are built up in three steps. First, fibers are gathered and spun into yarns. A number of these yarns are then formed into strands by twisting. The strands are then twisted together to lay the rope. The twist of the yarn is opposite to that of the strand, and that in turn is opposite to that of the rope. It is this counter-twist, introduced with each successive operation, which holds the final rope together as a stable, unified object.</a:t>
            </a:r>
          </a:p>
          <a:p>
            <a:endParaRPr lang="en-US" dirty="0"/>
          </a:p>
          <a:p>
            <a:r>
              <a:rPr lang="en-US" dirty="0"/>
              <a:t>The average rope life-span is 5 years. Serious inspection should be given to line after that point. However, the use to which a rope is put affects frequency of inspection. Rope used in mission-critical applications, such as mooring lines or running rigging, should be regularly inspected on a much shorter timescale than this, and rope used in life-critical applications such as mountain climbing should be inspected on a far more frequent basis, up to and including before each use.</a:t>
            </a:r>
          </a:p>
        </p:txBody>
      </p:sp>
      <p:sp>
        <p:nvSpPr>
          <p:cNvPr id="9" name="TextBox 8">
            <a:extLst>
              <a:ext uri="{FF2B5EF4-FFF2-40B4-BE49-F238E27FC236}">
                <a16:creationId xmlns:a16="http://schemas.microsoft.com/office/drawing/2014/main" id="{BDDC7013-4326-6527-2F73-179A535FFC56}"/>
              </a:ext>
            </a:extLst>
          </p:cNvPr>
          <p:cNvSpPr txBox="1"/>
          <p:nvPr/>
        </p:nvSpPr>
        <p:spPr>
          <a:xfrm>
            <a:off x="515815" y="321547"/>
            <a:ext cx="1844544" cy="369332"/>
          </a:xfrm>
          <a:prstGeom prst="rect">
            <a:avLst/>
          </a:prstGeom>
          <a:noFill/>
        </p:spPr>
        <p:txBody>
          <a:bodyPr wrap="none" rtlCol="0">
            <a:spAutoFit/>
          </a:bodyPr>
          <a:lstStyle/>
          <a:p>
            <a:r>
              <a:rPr lang="en-US" dirty="0"/>
              <a:t>Reference Notes</a:t>
            </a:r>
          </a:p>
        </p:txBody>
      </p:sp>
    </p:spTree>
    <p:extLst>
      <p:ext uri="{BB962C8B-B14F-4D97-AF65-F5344CB8AC3E}">
        <p14:creationId xmlns:p14="http://schemas.microsoft.com/office/powerpoint/2010/main" val="38626744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B23C858-BCA1-F718-3D36-194AFE90A219}"/>
              </a:ext>
            </a:extLst>
          </p:cNvPr>
          <p:cNvSpPr>
            <a:spLocks noGrp="1"/>
          </p:cNvSpPr>
          <p:nvPr>
            <p:ph type="title"/>
          </p:nvPr>
        </p:nvSpPr>
        <p:spPr>
          <a:xfrm>
            <a:off x="838200" y="482832"/>
            <a:ext cx="10515600" cy="603928"/>
          </a:xfrm>
        </p:spPr>
        <p:txBody>
          <a:bodyPr>
            <a:normAutofit fontScale="90000"/>
          </a:bodyPr>
          <a:lstStyle/>
          <a:p>
            <a:pPr algn="ctr"/>
            <a:r>
              <a:rPr lang="en-US" b="1" dirty="0"/>
              <a:t>Introduction</a:t>
            </a:r>
          </a:p>
        </p:txBody>
      </p:sp>
      <p:sp>
        <p:nvSpPr>
          <p:cNvPr id="6" name="Content Placeholder 5">
            <a:extLst>
              <a:ext uri="{FF2B5EF4-FFF2-40B4-BE49-F238E27FC236}">
                <a16:creationId xmlns:a16="http://schemas.microsoft.com/office/drawing/2014/main" id="{5FF8B381-8F9C-F511-02A9-120F0986BBF7}"/>
              </a:ext>
            </a:extLst>
          </p:cNvPr>
          <p:cNvSpPr>
            <a:spLocks noGrp="1"/>
          </p:cNvSpPr>
          <p:nvPr>
            <p:ph idx="1"/>
          </p:nvPr>
        </p:nvSpPr>
        <p:spPr>
          <a:xfrm>
            <a:off x="838200" y="1144242"/>
            <a:ext cx="10515600" cy="493232"/>
          </a:xfrm>
        </p:spPr>
        <p:txBody>
          <a:bodyPr>
            <a:normAutofit/>
          </a:bodyPr>
          <a:lstStyle/>
          <a:p>
            <a:pPr marL="0" indent="0" algn="ctr">
              <a:buNone/>
            </a:pPr>
            <a:r>
              <a:rPr lang="en-US" sz="2400" dirty="0">
                <a:solidFill>
                  <a:schemeClr val="accent4">
                    <a:lumMod val="50000"/>
                  </a:schemeClr>
                </a:solidFill>
              </a:rPr>
              <a:t>Boundaries – Christian Marriage from the Catholic perspective of Sacrament</a:t>
            </a:r>
          </a:p>
        </p:txBody>
      </p:sp>
      <p:sp>
        <p:nvSpPr>
          <p:cNvPr id="8" name="TextBox 7">
            <a:extLst>
              <a:ext uri="{FF2B5EF4-FFF2-40B4-BE49-F238E27FC236}">
                <a16:creationId xmlns:a16="http://schemas.microsoft.com/office/drawing/2014/main" id="{FF276914-BAC4-7A9D-CEA0-A4F9B08A1362}"/>
              </a:ext>
            </a:extLst>
          </p:cNvPr>
          <p:cNvSpPr txBox="1"/>
          <p:nvPr/>
        </p:nvSpPr>
        <p:spPr>
          <a:xfrm>
            <a:off x="4375035" y="1694956"/>
            <a:ext cx="3441931" cy="461665"/>
          </a:xfrm>
          <a:prstGeom prst="rect">
            <a:avLst/>
          </a:prstGeom>
          <a:noFill/>
        </p:spPr>
        <p:txBody>
          <a:bodyPr wrap="square" rtlCol="0">
            <a:spAutoFit/>
          </a:bodyPr>
          <a:lstStyle/>
          <a:p>
            <a:r>
              <a:rPr lang="en-US" sz="2400" dirty="0">
                <a:solidFill>
                  <a:schemeClr val="accent2">
                    <a:lumMod val="50000"/>
                  </a:schemeClr>
                </a:solidFill>
              </a:rPr>
              <a:t>The ‘Parable of the Cord’</a:t>
            </a:r>
          </a:p>
        </p:txBody>
      </p:sp>
      <p:sp>
        <p:nvSpPr>
          <p:cNvPr id="10" name="TextBox 9">
            <a:extLst>
              <a:ext uri="{FF2B5EF4-FFF2-40B4-BE49-F238E27FC236}">
                <a16:creationId xmlns:a16="http://schemas.microsoft.com/office/drawing/2014/main" id="{AF56CE2D-67D5-46FB-B438-1BFF22E7A07A}"/>
              </a:ext>
            </a:extLst>
          </p:cNvPr>
          <p:cNvSpPr txBox="1"/>
          <p:nvPr/>
        </p:nvSpPr>
        <p:spPr>
          <a:xfrm>
            <a:off x="3737374" y="2214103"/>
            <a:ext cx="4717253" cy="461665"/>
          </a:xfrm>
          <a:prstGeom prst="rect">
            <a:avLst/>
          </a:prstGeom>
          <a:noFill/>
        </p:spPr>
        <p:txBody>
          <a:bodyPr wrap="none" rtlCol="0">
            <a:spAutoFit/>
          </a:bodyPr>
          <a:lstStyle/>
          <a:p>
            <a:r>
              <a:rPr lang="en-US" sz="2400" dirty="0">
                <a:solidFill>
                  <a:srgbClr val="FF0000"/>
                </a:solidFill>
              </a:rPr>
              <a:t>The Fibers That Create the Strands</a:t>
            </a:r>
          </a:p>
        </p:txBody>
      </p:sp>
      <p:sp>
        <p:nvSpPr>
          <p:cNvPr id="11" name="TextBox 10">
            <a:extLst>
              <a:ext uri="{FF2B5EF4-FFF2-40B4-BE49-F238E27FC236}">
                <a16:creationId xmlns:a16="http://schemas.microsoft.com/office/drawing/2014/main" id="{58C61F80-7F5D-318F-CF0D-ED4CEA269A4A}"/>
              </a:ext>
            </a:extLst>
          </p:cNvPr>
          <p:cNvSpPr txBox="1"/>
          <p:nvPr/>
        </p:nvSpPr>
        <p:spPr>
          <a:xfrm>
            <a:off x="4670770" y="2733250"/>
            <a:ext cx="2850460" cy="584775"/>
          </a:xfrm>
          <a:prstGeom prst="rect">
            <a:avLst/>
          </a:prstGeom>
          <a:noFill/>
        </p:spPr>
        <p:txBody>
          <a:bodyPr wrap="none" rtlCol="0">
            <a:spAutoFit/>
          </a:bodyPr>
          <a:lstStyle/>
          <a:p>
            <a:r>
              <a:rPr lang="en-US" sz="3200" b="1" dirty="0">
                <a:solidFill>
                  <a:schemeClr val="accent6">
                    <a:lumMod val="75000"/>
                  </a:schemeClr>
                </a:solidFill>
              </a:rPr>
              <a:t>The Three </a:t>
            </a:r>
            <a:r>
              <a:rPr lang="en-US" sz="3200" b="1" dirty="0" err="1">
                <a:solidFill>
                  <a:schemeClr val="accent6">
                    <a:lumMod val="75000"/>
                  </a:schemeClr>
                </a:solidFill>
              </a:rPr>
              <a:t>Plys</a:t>
            </a:r>
            <a:endParaRPr lang="en-US" sz="3200" b="1" dirty="0">
              <a:solidFill>
                <a:schemeClr val="accent6">
                  <a:lumMod val="75000"/>
                </a:schemeClr>
              </a:solidFill>
            </a:endParaRPr>
          </a:p>
        </p:txBody>
      </p:sp>
      <p:sp>
        <p:nvSpPr>
          <p:cNvPr id="13" name="TextBox 12">
            <a:extLst>
              <a:ext uri="{FF2B5EF4-FFF2-40B4-BE49-F238E27FC236}">
                <a16:creationId xmlns:a16="http://schemas.microsoft.com/office/drawing/2014/main" id="{96C0F0F7-EE98-190E-A069-2F6AF0A0EC95}"/>
              </a:ext>
            </a:extLst>
          </p:cNvPr>
          <p:cNvSpPr txBox="1"/>
          <p:nvPr/>
        </p:nvSpPr>
        <p:spPr>
          <a:xfrm>
            <a:off x="3820409" y="3375507"/>
            <a:ext cx="4551182" cy="584775"/>
          </a:xfrm>
          <a:prstGeom prst="rect">
            <a:avLst/>
          </a:prstGeom>
          <a:noFill/>
        </p:spPr>
        <p:txBody>
          <a:bodyPr wrap="none" rtlCol="0">
            <a:spAutoFit/>
          </a:bodyPr>
          <a:lstStyle/>
          <a:p>
            <a:r>
              <a:rPr lang="en-US" sz="3200" b="1" dirty="0">
                <a:solidFill>
                  <a:schemeClr val="accent6">
                    <a:lumMod val="75000"/>
                  </a:schemeClr>
                </a:solidFill>
              </a:rPr>
              <a:t>Covenant Commitment</a:t>
            </a:r>
          </a:p>
        </p:txBody>
      </p:sp>
      <p:sp>
        <p:nvSpPr>
          <p:cNvPr id="15" name="TextBox 14">
            <a:extLst>
              <a:ext uri="{FF2B5EF4-FFF2-40B4-BE49-F238E27FC236}">
                <a16:creationId xmlns:a16="http://schemas.microsoft.com/office/drawing/2014/main" id="{73F65EBE-D43B-83EB-45DA-7C71006FA948}"/>
              </a:ext>
            </a:extLst>
          </p:cNvPr>
          <p:cNvSpPr txBox="1"/>
          <p:nvPr/>
        </p:nvSpPr>
        <p:spPr>
          <a:xfrm>
            <a:off x="4088303" y="4017764"/>
            <a:ext cx="4015395" cy="584775"/>
          </a:xfrm>
          <a:prstGeom prst="rect">
            <a:avLst/>
          </a:prstGeom>
          <a:noFill/>
        </p:spPr>
        <p:txBody>
          <a:bodyPr wrap="none" rtlCol="0">
            <a:spAutoFit/>
          </a:bodyPr>
          <a:lstStyle/>
          <a:p>
            <a:r>
              <a:rPr lang="en-US" sz="3200" b="1" dirty="0">
                <a:solidFill>
                  <a:schemeClr val="accent6">
                    <a:lumMod val="75000"/>
                  </a:schemeClr>
                </a:solidFill>
              </a:rPr>
              <a:t>Speaking out of Love</a:t>
            </a:r>
          </a:p>
        </p:txBody>
      </p:sp>
      <p:sp>
        <p:nvSpPr>
          <p:cNvPr id="16" name="TextBox 15">
            <a:extLst>
              <a:ext uri="{FF2B5EF4-FFF2-40B4-BE49-F238E27FC236}">
                <a16:creationId xmlns:a16="http://schemas.microsoft.com/office/drawing/2014/main" id="{4855F7CB-0428-DA73-9BE4-253D8F629C13}"/>
              </a:ext>
            </a:extLst>
          </p:cNvPr>
          <p:cNvSpPr txBox="1"/>
          <p:nvPr/>
        </p:nvSpPr>
        <p:spPr>
          <a:xfrm>
            <a:off x="4477512" y="4660021"/>
            <a:ext cx="3236976" cy="584775"/>
          </a:xfrm>
          <a:prstGeom prst="rect">
            <a:avLst/>
          </a:prstGeom>
          <a:noFill/>
        </p:spPr>
        <p:txBody>
          <a:bodyPr wrap="none" rtlCol="0">
            <a:spAutoFit/>
          </a:bodyPr>
          <a:lstStyle/>
          <a:p>
            <a:r>
              <a:rPr lang="en-US" sz="3200" b="1" dirty="0">
                <a:solidFill>
                  <a:schemeClr val="accent6">
                    <a:lumMod val="75000"/>
                  </a:schemeClr>
                </a:solidFill>
              </a:rPr>
              <a:t>Healing Wounds</a:t>
            </a:r>
          </a:p>
        </p:txBody>
      </p:sp>
      <p:sp>
        <p:nvSpPr>
          <p:cNvPr id="17" name="TextBox 16">
            <a:extLst>
              <a:ext uri="{FF2B5EF4-FFF2-40B4-BE49-F238E27FC236}">
                <a16:creationId xmlns:a16="http://schemas.microsoft.com/office/drawing/2014/main" id="{85598912-90B1-6B81-8107-A8DB4FCA3B57}"/>
              </a:ext>
            </a:extLst>
          </p:cNvPr>
          <p:cNvSpPr txBox="1"/>
          <p:nvPr/>
        </p:nvSpPr>
        <p:spPr>
          <a:xfrm>
            <a:off x="3351018" y="5302278"/>
            <a:ext cx="5489964" cy="523220"/>
          </a:xfrm>
          <a:prstGeom prst="rect">
            <a:avLst/>
          </a:prstGeom>
          <a:noFill/>
        </p:spPr>
        <p:txBody>
          <a:bodyPr wrap="none" rtlCol="0">
            <a:spAutoFit/>
          </a:bodyPr>
          <a:lstStyle/>
          <a:p>
            <a:r>
              <a:rPr lang="en-US" sz="2800" b="1" dirty="0">
                <a:solidFill>
                  <a:srgbClr val="7030A0"/>
                </a:solidFill>
              </a:rPr>
              <a:t>The example you give at the altar</a:t>
            </a:r>
          </a:p>
        </p:txBody>
      </p:sp>
      <p:sp>
        <p:nvSpPr>
          <p:cNvPr id="18" name="TextBox 17">
            <a:extLst>
              <a:ext uri="{FF2B5EF4-FFF2-40B4-BE49-F238E27FC236}">
                <a16:creationId xmlns:a16="http://schemas.microsoft.com/office/drawing/2014/main" id="{11C99BD3-4662-A2BD-4D94-39DC3EA8670D}"/>
              </a:ext>
            </a:extLst>
          </p:cNvPr>
          <p:cNvSpPr txBox="1"/>
          <p:nvPr/>
        </p:nvSpPr>
        <p:spPr>
          <a:xfrm>
            <a:off x="5332009" y="5882977"/>
            <a:ext cx="1527982" cy="523220"/>
          </a:xfrm>
          <a:prstGeom prst="rect">
            <a:avLst/>
          </a:prstGeom>
          <a:noFill/>
        </p:spPr>
        <p:txBody>
          <a:bodyPr wrap="none" rtlCol="0">
            <a:spAutoFit/>
          </a:bodyPr>
          <a:lstStyle/>
          <a:p>
            <a:r>
              <a:rPr lang="en-US" sz="2800" dirty="0"/>
              <a:t>Epilogue</a:t>
            </a:r>
          </a:p>
        </p:txBody>
      </p:sp>
    </p:spTree>
    <p:extLst>
      <p:ext uri="{BB962C8B-B14F-4D97-AF65-F5344CB8AC3E}">
        <p14:creationId xmlns:p14="http://schemas.microsoft.com/office/powerpoint/2010/main" val="34794077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down)">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down)">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down)">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wipe(down)">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wipe(down)">
                                      <p:cBhvr>
                                        <p:cTn id="32" dur="5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wipe(down)">
                                      <p:cBhvr>
                                        <p:cTn id="37" dur="500"/>
                                        <p:tgtEl>
                                          <p:spTgt spid="16"/>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wipe(down)">
                                      <p:cBhvr>
                                        <p:cTn id="4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8" grpId="0"/>
      <p:bldP spid="10" grpId="0"/>
      <p:bldP spid="11" grpId="0"/>
      <p:bldP spid="13" grpId="0"/>
      <p:bldP spid="15" grpId="0"/>
      <p:bldP spid="16" grpId="0"/>
      <p:bldP spid="17"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3889FB7-462D-BA23-0C7A-1F4DC0FD839A}"/>
              </a:ext>
            </a:extLst>
          </p:cNvPr>
          <p:cNvSpPr>
            <a:spLocks noGrp="1"/>
          </p:cNvSpPr>
          <p:nvPr>
            <p:ph type="title"/>
          </p:nvPr>
        </p:nvSpPr>
        <p:spPr>
          <a:xfrm>
            <a:off x="640080" y="325369"/>
            <a:ext cx="4368602" cy="1956841"/>
          </a:xfrm>
        </p:spPr>
        <p:txBody>
          <a:bodyPr vert="horz" lIns="91440" tIns="45720" rIns="91440" bIns="45720" rtlCol="0" anchor="b">
            <a:normAutofit/>
          </a:bodyPr>
          <a:lstStyle/>
          <a:p>
            <a:r>
              <a:rPr lang="en-US" b="1" dirty="0">
                <a:solidFill>
                  <a:schemeClr val="tx2">
                    <a:lumMod val="50000"/>
                    <a:lumOff val="50000"/>
                  </a:schemeClr>
                </a:solidFill>
              </a:rPr>
              <a:t>Boundaries – Christian Marriage from the Catholic perspective of Sacrament</a:t>
            </a:r>
          </a:p>
        </p:txBody>
      </p:sp>
      <p:sp>
        <p:nvSpPr>
          <p:cNvPr id="13"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a:extLst>
              <a:ext uri="{FF2B5EF4-FFF2-40B4-BE49-F238E27FC236}">
                <a16:creationId xmlns:a16="http://schemas.microsoft.com/office/drawing/2014/main" id="{6830041E-C7E3-1F21-9C55-E248145B7D83}"/>
              </a:ext>
            </a:extLst>
          </p:cNvPr>
          <p:cNvSpPr>
            <a:spLocks noGrp="1"/>
          </p:cNvSpPr>
          <p:nvPr>
            <p:ph type="body" sz="half" idx="2"/>
          </p:nvPr>
        </p:nvSpPr>
        <p:spPr>
          <a:xfrm>
            <a:off x="635148" y="2742270"/>
            <a:ext cx="4525044" cy="2321981"/>
          </a:xfrm>
        </p:spPr>
        <p:txBody>
          <a:bodyPr vert="horz" lIns="91440" tIns="45720" rIns="91440" bIns="45720" rtlCol="0">
            <a:normAutofit/>
          </a:bodyPr>
          <a:lstStyle/>
          <a:p>
            <a:pPr indent="-228600">
              <a:buFont typeface="Arial" panose="020B0604020202020204" pitchFamily="34" charset="0"/>
              <a:buChar char="•"/>
            </a:pPr>
            <a:r>
              <a:rPr lang="en-US" sz="2400" dirty="0"/>
              <a:t>Genesis 1 &amp; 2</a:t>
            </a:r>
          </a:p>
          <a:p>
            <a:pPr indent="-228600">
              <a:buFont typeface="Arial" panose="020B0604020202020204" pitchFamily="34" charset="0"/>
              <a:buChar char="•"/>
            </a:pPr>
            <a:endParaRPr lang="en-US" sz="2400" dirty="0"/>
          </a:p>
          <a:p>
            <a:pPr indent="-228600">
              <a:buFont typeface="Arial" panose="020B0604020202020204" pitchFamily="34" charset="0"/>
              <a:buChar char="•"/>
            </a:pPr>
            <a:r>
              <a:rPr lang="en-US" sz="2400" dirty="0"/>
              <a:t>Wedding at Cana</a:t>
            </a:r>
          </a:p>
          <a:p>
            <a:pPr indent="-228600">
              <a:buFont typeface="Arial" panose="020B0604020202020204" pitchFamily="34" charset="0"/>
              <a:buChar char="•"/>
            </a:pPr>
            <a:endParaRPr lang="en-US" sz="2400" dirty="0"/>
          </a:p>
          <a:p>
            <a:pPr indent="-228600">
              <a:buFont typeface="Arial" panose="020B0604020202020204" pitchFamily="34" charset="0"/>
              <a:buChar char="•"/>
            </a:pPr>
            <a:r>
              <a:rPr lang="en-US" sz="2400" dirty="0"/>
              <a:t>Mark 10/Matthew 19</a:t>
            </a:r>
          </a:p>
        </p:txBody>
      </p:sp>
      <p:pic>
        <p:nvPicPr>
          <p:cNvPr id="6" name="Content Placeholder 5" descr="A bride and groom in a church">
            <a:extLst>
              <a:ext uri="{FF2B5EF4-FFF2-40B4-BE49-F238E27FC236}">
                <a16:creationId xmlns:a16="http://schemas.microsoft.com/office/drawing/2014/main" id="{19DA6B98-B889-4455-54E5-F972BDE81BCE}"/>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t="15776" r="-1" b="17675"/>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7" name="TextBox 6">
            <a:extLst>
              <a:ext uri="{FF2B5EF4-FFF2-40B4-BE49-F238E27FC236}">
                <a16:creationId xmlns:a16="http://schemas.microsoft.com/office/drawing/2014/main" id="{D498D065-4EE8-4100-2CC4-4665BEF81D4C}"/>
              </a:ext>
            </a:extLst>
          </p:cNvPr>
          <p:cNvSpPr txBox="1"/>
          <p:nvPr/>
        </p:nvSpPr>
        <p:spPr>
          <a:xfrm>
            <a:off x="0" y="5176295"/>
            <a:ext cx="4793877" cy="1569660"/>
          </a:xfrm>
          <a:prstGeom prst="rect">
            <a:avLst/>
          </a:prstGeom>
          <a:noFill/>
        </p:spPr>
        <p:txBody>
          <a:bodyPr wrap="none" rtlCol="0">
            <a:spAutoFit/>
          </a:bodyPr>
          <a:lstStyle/>
          <a:p>
            <a:pPr algn="ctr"/>
            <a:r>
              <a:rPr lang="en-US" sz="2400" dirty="0"/>
              <a:t>Sacrament </a:t>
            </a:r>
          </a:p>
          <a:p>
            <a:pPr algn="ctr"/>
            <a:r>
              <a:rPr lang="en-US" sz="2400" dirty="0"/>
              <a:t>a visible sign of an invisible reality</a:t>
            </a:r>
          </a:p>
          <a:p>
            <a:pPr algn="ctr"/>
            <a:r>
              <a:rPr lang="en-US" sz="2400" dirty="0"/>
              <a:t>- and -</a:t>
            </a:r>
          </a:p>
          <a:p>
            <a:pPr algn="ctr"/>
            <a:r>
              <a:rPr lang="en-US" sz="2400" dirty="0"/>
              <a:t>Instituted by Christ and gives grace</a:t>
            </a:r>
          </a:p>
        </p:txBody>
      </p:sp>
    </p:spTree>
    <p:extLst>
      <p:ext uri="{BB962C8B-B14F-4D97-AF65-F5344CB8AC3E}">
        <p14:creationId xmlns:p14="http://schemas.microsoft.com/office/powerpoint/2010/main" val="16926393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107ABF2-D0EF-6768-4486-F121DB784FDC}"/>
              </a:ext>
            </a:extLst>
          </p:cNvPr>
          <p:cNvSpPr>
            <a:spLocks noGrp="1"/>
          </p:cNvSpPr>
          <p:nvPr>
            <p:ph type="title"/>
          </p:nvPr>
        </p:nvSpPr>
        <p:spPr>
          <a:xfrm>
            <a:off x="839788" y="457200"/>
            <a:ext cx="3932237" cy="1149178"/>
          </a:xfrm>
        </p:spPr>
        <p:txBody>
          <a:bodyPr>
            <a:normAutofit/>
          </a:bodyPr>
          <a:lstStyle/>
          <a:p>
            <a:pPr algn="ctr"/>
            <a:r>
              <a:rPr lang="en-US" sz="3600" dirty="0">
                <a:solidFill>
                  <a:schemeClr val="accent2">
                    <a:lumMod val="50000"/>
                  </a:schemeClr>
                </a:solidFill>
              </a:rPr>
              <a:t>The ‘Parable of the Cord’</a:t>
            </a:r>
          </a:p>
        </p:txBody>
      </p:sp>
      <p:sp>
        <p:nvSpPr>
          <p:cNvPr id="9" name="Text Placeholder 8">
            <a:extLst>
              <a:ext uri="{FF2B5EF4-FFF2-40B4-BE49-F238E27FC236}">
                <a16:creationId xmlns:a16="http://schemas.microsoft.com/office/drawing/2014/main" id="{8EF19E94-0D64-F1B3-6632-97B95AC97EED}"/>
              </a:ext>
            </a:extLst>
          </p:cNvPr>
          <p:cNvSpPr>
            <a:spLocks noGrp="1"/>
          </p:cNvSpPr>
          <p:nvPr>
            <p:ph type="body" sz="half" idx="2"/>
          </p:nvPr>
        </p:nvSpPr>
        <p:spPr>
          <a:xfrm>
            <a:off x="839788" y="1606378"/>
            <a:ext cx="3932237" cy="2897659"/>
          </a:xfrm>
        </p:spPr>
        <p:txBody>
          <a:bodyPr>
            <a:normAutofit/>
          </a:bodyPr>
          <a:lstStyle/>
          <a:p>
            <a:r>
              <a:rPr lang="en-US" sz="2400" dirty="0"/>
              <a:t>Making cord and rope requires </a:t>
            </a:r>
          </a:p>
          <a:p>
            <a:pPr marL="342900" indent="-342900">
              <a:buFontTx/>
              <a:buChar char="-"/>
            </a:pPr>
            <a:r>
              <a:rPr lang="en-US" sz="2400" dirty="0"/>
              <a:t>a usable fiber, </a:t>
            </a:r>
          </a:p>
          <a:p>
            <a:pPr marL="342900" indent="-342900">
              <a:buFontTx/>
              <a:buChar char="-"/>
            </a:pPr>
            <a:r>
              <a:rPr lang="en-US" sz="2400" dirty="0"/>
              <a:t>binding the fiber into stronger threads</a:t>
            </a:r>
          </a:p>
          <a:p>
            <a:pPr marL="342900" indent="-342900">
              <a:buFontTx/>
              <a:buChar char="-"/>
            </a:pPr>
            <a:r>
              <a:rPr lang="en-US" sz="2400" dirty="0"/>
              <a:t>Twisting threads into even stronger rope</a:t>
            </a:r>
          </a:p>
        </p:txBody>
      </p:sp>
      <p:pic>
        <p:nvPicPr>
          <p:cNvPr id="7" name="Picture 6" descr="A diagram of different types of ropes">
            <a:extLst>
              <a:ext uri="{FF2B5EF4-FFF2-40B4-BE49-F238E27FC236}">
                <a16:creationId xmlns:a16="http://schemas.microsoft.com/office/drawing/2014/main" id="{148F2858-8778-7BA0-9930-C8873E1B391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92866" y="192287"/>
            <a:ext cx="4128261" cy="6665713"/>
          </a:xfrm>
          <a:prstGeom prst="rect">
            <a:avLst/>
          </a:prstGeom>
        </p:spPr>
      </p:pic>
      <p:sp>
        <p:nvSpPr>
          <p:cNvPr id="11" name="TextBox 10">
            <a:extLst>
              <a:ext uri="{FF2B5EF4-FFF2-40B4-BE49-F238E27FC236}">
                <a16:creationId xmlns:a16="http://schemas.microsoft.com/office/drawing/2014/main" id="{AEBB3A2D-7E14-A71B-2303-AFFF96F68549}"/>
              </a:ext>
            </a:extLst>
          </p:cNvPr>
          <p:cNvSpPr txBox="1"/>
          <p:nvPr/>
        </p:nvSpPr>
        <p:spPr>
          <a:xfrm>
            <a:off x="839788" y="4597399"/>
            <a:ext cx="5277791" cy="923330"/>
          </a:xfrm>
          <a:prstGeom prst="rect">
            <a:avLst/>
          </a:prstGeom>
          <a:noFill/>
        </p:spPr>
        <p:txBody>
          <a:bodyPr wrap="none" rtlCol="0">
            <a:spAutoFit/>
          </a:bodyPr>
          <a:lstStyle/>
          <a:p>
            <a:r>
              <a:rPr lang="en-US" dirty="0"/>
              <a:t>Let’s take a look</a:t>
            </a:r>
          </a:p>
          <a:p>
            <a:endParaRPr lang="en-US" dirty="0"/>
          </a:p>
          <a:p>
            <a:r>
              <a:rPr lang="en-US" dirty="0">
                <a:hlinkClick r:id="rId3"/>
              </a:rPr>
              <a:t>https://www.youtube.com/watch?v=WL0WOiBY0l8</a:t>
            </a:r>
            <a:r>
              <a:rPr lang="en-US" dirty="0"/>
              <a:t>  </a:t>
            </a:r>
          </a:p>
        </p:txBody>
      </p:sp>
    </p:spTree>
    <p:extLst>
      <p:ext uri="{BB962C8B-B14F-4D97-AF65-F5344CB8AC3E}">
        <p14:creationId xmlns:p14="http://schemas.microsoft.com/office/powerpoint/2010/main" val="26219161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04DFEFC-171C-08D0-3602-B8F8FD7F0FD4}"/>
              </a:ext>
            </a:extLst>
          </p:cNvPr>
          <p:cNvSpPr>
            <a:spLocks noGrp="1"/>
          </p:cNvSpPr>
          <p:nvPr>
            <p:ph type="title"/>
          </p:nvPr>
        </p:nvSpPr>
        <p:spPr>
          <a:xfrm>
            <a:off x="838200" y="365125"/>
            <a:ext cx="5747951" cy="1006475"/>
          </a:xfrm>
        </p:spPr>
        <p:txBody>
          <a:bodyPr/>
          <a:lstStyle/>
          <a:p>
            <a:r>
              <a:rPr lang="en-US" dirty="0">
                <a:solidFill>
                  <a:schemeClr val="accent2">
                    <a:lumMod val="75000"/>
                  </a:schemeClr>
                </a:solidFill>
              </a:rPr>
              <a:t>The ‘Parable of the Cord’</a:t>
            </a:r>
          </a:p>
        </p:txBody>
      </p:sp>
      <p:sp>
        <p:nvSpPr>
          <p:cNvPr id="6" name="TextBox 5">
            <a:extLst>
              <a:ext uri="{FF2B5EF4-FFF2-40B4-BE49-F238E27FC236}">
                <a16:creationId xmlns:a16="http://schemas.microsoft.com/office/drawing/2014/main" id="{8F2515F0-EB53-B715-9334-B8B676CFD72D}"/>
              </a:ext>
            </a:extLst>
          </p:cNvPr>
          <p:cNvSpPr txBox="1"/>
          <p:nvPr/>
        </p:nvSpPr>
        <p:spPr>
          <a:xfrm>
            <a:off x="2604614" y="1371600"/>
            <a:ext cx="7393371" cy="461665"/>
          </a:xfrm>
          <a:prstGeom prst="rect">
            <a:avLst/>
          </a:prstGeom>
          <a:noFill/>
        </p:spPr>
        <p:txBody>
          <a:bodyPr wrap="none" rtlCol="0">
            <a:spAutoFit/>
          </a:bodyPr>
          <a:lstStyle/>
          <a:p>
            <a:r>
              <a:rPr lang="en-US" sz="2400" dirty="0"/>
              <a:t>Note the beginning had to be with a strong natural fiber</a:t>
            </a:r>
          </a:p>
        </p:txBody>
      </p:sp>
      <p:sp>
        <p:nvSpPr>
          <p:cNvPr id="7" name="TextBox 6">
            <a:extLst>
              <a:ext uri="{FF2B5EF4-FFF2-40B4-BE49-F238E27FC236}">
                <a16:creationId xmlns:a16="http://schemas.microsoft.com/office/drawing/2014/main" id="{33423EA9-0198-F38A-00C3-9724FA03E014}"/>
              </a:ext>
            </a:extLst>
          </p:cNvPr>
          <p:cNvSpPr txBox="1"/>
          <p:nvPr/>
        </p:nvSpPr>
        <p:spPr>
          <a:xfrm>
            <a:off x="543697" y="2245840"/>
            <a:ext cx="11515204" cy="461665"/>
          </a:xfrm>
          <a:prstGeom prst="rect">
            <a:avLst/>
          </a:prstGeom>
          <a:noFill/>
        </p:spPr>
        <p:txBody>
          <a:bodyPr wrap="none" rtlCol="0">
            <a:spAutoFit/>
          </a:bodyPr>
          <a:lstStyle/>
          <a:p>
            <a:r>
              <a:rPr lang="en-US" sz="2400" dirty="0"/>
              <a:t>The twisting of the fiber gives is more strength, adding a spring to help it keep its shape</a:t>
            </a:r>
          </a:p>
        </p:txBody>
      </p:sp>
      <p:sp>
        <p:nvSpPr>
          <p:cNvPr id="8" name="TextBox 7">
            <a:extLst>
              <a:ext uri="{FF2B5EF4-FFF2-40B4-BE49-F238E27FC236}">
                <a16:creationId xmlns:a16="http://schemas.microsoft.com/office/drawing/2014/main" id="{311440ED-EE2E-4DA7-15D8-1BD4DF287C0B}"/>
              </a:ext>
            </a:extLst>
          </p:cNvPr>
          <p:cNvSpPr txBox="1"/>
          <p:nvPr/>
        </p:nvSpPr>
        <p:spPr>
          <a:xfrm>
            <a:off x="920884" y="3120081"/>
            <a:ext cx="10760831" cy="1200329"/>
          </a:xfrm>
          <a:prstGeom prst="rect">
            <a:avLst/>
          </a:prstGeom>
          <a:noFill/>
        </p:spPr>
        <p:txBody>
          <a:bodyPr wrap="none" rtlCol="0">
            <a:spAutoFit/>
          </a:bodyPr>
          <a:lstStyle/>
          <a:p>
            <a:pPr algn="ctr"/>
            <a:r>
              <a:rPr lang="en-US" sz="2400" dirty="0"/>
              <a:t>The twisted fibers are joined by a counter twist.  It helps hold the original twist</a:t>
            </a:r>
          </a:p>
          <a:p>
            <a:pPr algn="ctr"/>
            <a:r>
              <a:rPr lang="en-US" sz="2400" dirty="0"/>
              <a:t>and allows the entire cord to hold its larger shape, combining the strength of the </a:t>
            </a:r>
          </a:p>
          <a:p>
            <a:pPr algn="ctr"/>
            <a:r>
              <a:rPr lang="en-US" sz="2400" dirty="0"/>
              <a:t>three.</a:t>
            </a:r>
          </a:p>
        </p:txBody>
      </p:sp>
    </p:spTree>
    <p:extLst>
      <p:ext uri="{BB962C8B-B14F-4D97-AF65-F5344CB8AC3E}">
        <p14:creationId xmlns:p14="http://schemas.microsoft.com/office/powerpoint/2010/main" val="12843353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2ECB43-8B37-DC8A-9498-266F2D709367}"/>
              </a:ext>
            </a:extLst>
          </p:cNvPr>
          <p:cNvSpPr>
            <a:spLocks noGrp="1"/>
          </p:cNvSpPr>
          <p:nvPr>
            <p:ph type="title"/>
          </p:nvPr>
        </p:nvSpPr>
        <p:spPr>
          <a:xfrm>
            <a:off x="838200" y="439266"/>
            <a:ext cx="10515600" cy="1611956"/>
          </a:xfrm>
        </p:spPr>
        <p:txBody>
          <a:bodyPr>
            <a:normAutofit/>
          </a:bodyPr>
          <a:lstStyle/>
          <a:p>
            <a:r>
              <a:rPr lang="en-US" dirty="0">
                <a:solidFill>
                  <a:srgbClr val="C00000"/>
                </a:solidFill>
              </a:rPr>
              <a:t>What do you believe?  The Fibers That Create the Strands</a:t>
            </a:r>
            <a:endParaRPr lang="en-US" dirty="0"/>
          </a:p>
        </p:txBody>
      </p:sp>
      <p:sp>
        <p:nvSpPr>
          <p:cNvPr id="3" name="Content Placeholder 2">
            <a:extLst>
              <a:ext uri="{FF2B5EF4-FFF2-40B4-BE49-F238E27FC236}">
                <a16:creationId xmlns:a16="http://schemas.microsoft.com/office/drawing/2014/main" id="{89F87D9B-68A5-70AA-725D-14EC896DB2D0}"/>
              </a:ext>
            </a:extLst>
          </p:cNvPr>
          <p:cNvSpPr>
            <a:spLocks noGrp="1"/>
          </p:cNvSpPr>
          <p:nvPr>
            <p:ph idx="1"/>
          </p:nvPr>
        </p:nvSpPr>
        <p:spPr>
          <a:xfrm>
            <a:off x="838199" y="2162432"/>
            <a:ext cx="10515600" cy="1266568"/>
          </a:xfrm>
        </p:spPr>
        <p:txBody>
          <a:bodyPr>
            <a:normAutofit/>
          </a:bodyPr>
          <a:lstStyle/>
          <a:p>
            <a:pPr marL="0" indent="0">
              <a:buNone/>
            </a:pPr>
            <a:r>
              <a:rPr lang="en-US" sz="2400" dirty="0"/>
              <a:t>Ropes and cords can be made of different types of materials.  Jute, hemp, flax, tree bark, papyrus… each has its own quality.  They can be bound together.  The strength of the cord created is only limited by the one that is weakest.</a:t>
            </a:r>
          </a:p>
        </p:txBody>
      </p:sp>
      <p:sp>
        <p:nvSpPr>
          <p:cNvPr id="4" name="TextBox 3">
            <a:extLst>
              <a:ext uri="{FF2B5EF4-FFF2-40B4-BE49-F238E27FC236}">
                <a16:creationId xmlns:a16="http://schemas.microsoft.com/office/drawing/2014/main" id="{90B6D235-DD43-67ED-31EF-AFBFEC03A137}"/>
              </a:ext>
            </a:extLst>
          </p:cNvPr>
          <p:cNvSpPr txBox="1"/>
          <p:nvPr/>
        </p:nvSpPr>
        <p:spPr>
          <a:xfrm>
            <a:off x="838199" y="3618924"/>
            <a:ext cx="10515599" cy="1200329"/>
          </a:xfrm>
          <a:prstGeom prst="rect">
            <a:avLst/>
          </a:prstGeom>
          <a:noFill/>
        </p:spPr>
        <p:txBody>
          <a:bodyPr wrap="square" rtlCol="0">
            <a:spAutoFit/>
          </a:bodyPr>
          <a:lstStyle/>
          <a:p>
            <a:r>
              <a:rPr lang="en-US" sz="2400" dirty="0"/>
              <a:t>Each of us grows from our youth learning what principles we will or will not live by.  It is the nature of us that we have a diversity of perspective and character based on our experiences and our chosen disciplines. </a:t>
            </a:r>
          </a:p>
        </p:txBody>
      </p:sp>
      <p:sp>
        <p:nvSpPr>
          <p:cNvPr id="5" name="TextBox 4">
            <a:extLst>
              <a:ext uri="{FF2B5EF4-FFF2-40B4-BE49-F238E27FC236}">
                <a16:creationId xmlns:a16="http://schemas.microsoft.com/office/drawing/2014/main" id="{E8B54FB1-0B54-BAE8-E517-B910E680AE1E}"/>
              </a:ext>
            </a:extLst>
          </p:cNvPr>
          <p:cNvSpPr txBox="1"/>
          <p:nvPr/>
        </p:nvSpPr>
        <p:spPr>
          <a:xfrm>
            <a:off x="838199" y="5009177"/>
            <a:ext cx="10012613" cy="830997"/>
          </a:xfrm>
          <a:prstGeom prst="rect">
            <a:avLst/>
          </a:prstGeom>
          <a:noFill/>
        </p:spPr>
        <p:txBody>
          <a:bodyPr wrap="none" rtlCol="0">
            <a:spAutoFit/>
          </a:bodyPr>
          <a:lstStyle/>
          <a:p>
            <a:r>
              <a:rPr lang="en-US" sz="2400" dirty="0"/>
              <a:t>Courtship between couples is about finding the ‘fibers’ of principle that are</a:t>
            </a:r>
          </a:p>
          <a:p>
            <a:r>
              <a:rPr lang="en-US" sz="2400" dirty="0"/>
              <a:t>compatible. </a:t>
            </a:r>
          </a:p>
        </p:txBody>
      </p:sp>
      <p:sp>
        <p:nvSpPr>
          <p:cNvPr id="6" name="TextBox 5">
            <a:extLst>
              <a:ext uri="{FF2B5EF4-FFF2-40B4-BE49-F238E27FC236}">
                <a16:creationId xmlns:a16="http://schemas.microsoft.com/office/drawing/2014/main" id="{F0E91A56-08CE-BBEE-0619-8601E8813BBD}"/>
              </a:ext>
            </a:extLst>
          </p:cNvPr>
          <p:cNvSpPr txBox="1"/>
          <p:nvPr/>
        </p:nvSpPr>
        <p:spPr>
          <a:xfrm>
            <a:off x="838199" y="6030097"/>
            <a:ext cx="10817513" cy="461665"/>
          </a:xfrm>
          <a:prstGeom prst="rect">
            <a:avLst/>
          </a:prstGeom>
          <a:noFill/>
        </p:spPr>
        <p:txBody>
          <a:bodyPr wrap="none" rtlCol="0">
            <a:spAutoFit/>
          </a:bodyPr>
          <a:lstStyle/>
          <a:p>
            <a:r>
              <a:rPr lang="en-US" sz="2400" dirty="0"/>
              <a:t>These are the principles that frame the Christian faith and shape Christian action:</a:t>
            </a:r>
          </a:p>
        </p:txBody>
      </p:sp>
    </p:spTree>
    <p:extLst>
      <p:ext uri="{BB962C8B-B14F-4D97-AF65-F5344CB8AC3E}">
        <p14:creationId xmlns:p14="http://schemas.microsoft.com/office/powerpoint/2010/main" val="3554561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0-#ppt_w/2"/>
                                          </p:val>
                                        </p:tav>
                                        <p:tav tm="100000">
                                          <p:val>
                                            <p:strVal val="#ppt_x"/>
                                          </p:val>
                                        </p:tav>
                                      </p:tavLst>
                                    </p:anim>
                                    <p:anim calcmode="lin" valueType="num">
                                      <p:cBhvr additive="base">
                                        <p:cTn id="14"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0-#ppt_w/2"/>
                                          </p:val>
                                        </p:tav>
                                        <p:tav tm="100000">
                                          <p:val>
                                            <p:strVal val="#ppt_x"/>
                                          </p:val>
                                        </p:tav>
                                      </p:tavLst>
                                    </p:anim>
                                    <p:anim calcmode="lin" valueType="num">
                                      <p:cBhvr additive="base">
                                        <p:cTn id="20"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500" fill="hold"/>
                                        <p:tgtEl>
                                          <p:spTgt spid="6"/>
                                        </p:tgtEl>
                                        <p:attrNameLst>
                                          <p:attrName>ppt_x</p:attrName>
                                        </p:attrNameLst>
                                      </p:cBhvr>
                                      <p:tavLst>
                                        <p:tav tm="0">
                                          <p:val>
                                            <p:strVal val="0-#ppt_w/2"/>
                                          </p:val>
                                        </p:tav>
                                        <p:tav tm="100000">
                                          <p:val>
                                            <p:strVal val="#ppt_x"/>
                                          </p:val>
                                        </p:tav>
                                      </p:tavLst>
                                    </p:anim>
                                    <p:anim calcmode="lin" valueType="num">
                                      <p:cBhvr additive="base">
                                        <p:cTn id="26"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P spid="5" grpId="0"/>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39C3B1-9943-E8A8-7B39-E2BE58051541}"/>
              </a:ext>
            </a:extLst>
          </p:cNvPr>
          <p:cNvSpPr>
            <a:spLocks noGrp="1"/>
          </p:cNvSpPr>
          <p:nvPr>
            <p:ph type="title"/>
          </p:nvPr>
        </p:nvSpPr>
        <p:spPr>
          <a:xfrm>
            <a:off x="2350873" y="198398"/>
            <a:ext cx="7490254" cy="606646"/>
          </a:xfrm>
        </p:spPr>
        <p:txBody>
          <a:bodyPr>
            <a:normAutofit/>
          </a:bodyPr>
          <a:lstStyle/>
          <a:p>
            <a:pPr algn="ctr"/>
            <a:r>
              <a:rPr lang="en-US" sz="2400" dirty="0">
                <a:solidFill>
                  <a:srgbClr val="C00000"/>
                </a:solidFill>
              </a:rPr>
              <a:t>What do you believe?  The Fibers That Create the Strands 2</a:t>
            </a:r>
            <a:endParaRPr lang="en-US" sz="2400" dirty="0"/>
          </a:p>
        </p:txBody>
      </p:sp>
      <p:sp>
        <p:nvSpPr>
          <p:cNvPr id="4" name="TextBox 3">
            <a:extLst>
              <a:ext uri="{FF2B5EF4-FFF2-40B4-BE49-F238E27FC236}">
                <a16:creationId xmlns:a16="http://schemas.microsoft.com/office/drawing/2014/main" id="{D3FBC82D-812E-FE1F-F883-12BF057DAD3D}"/>
              </a:ext>
            </a:extLst>
          </p:cNvPr>
          <p:cNvSpPr txBox="1"/>
          <p:nvPr/>
        </p:nvSpPr>
        <p:spPr>
          <a:xfrm>
            <a:off x="4149857" y="697829"/>
            <a:ext cx="4238276" cy="523220"/>
          </a:xfrm>
          <a:prstGeom prst="rect">
            <a:avLst/>
          </a:prstGeom>
          <a:noFill/>
        </p:spPr>
        <p:txBody>
          <a:bodyPr wrap="none" rtlCol="0">
            <a:spAutoFit/>
          </a:bodyPr>
          <a:lstStyle/>
          <a:p>
            <a:r>
              <a:rPr lang="en-US" sz="2800" b="1" dirty="0">
                <a:solidFill>
                  <a:srgbClr val="002060"/>
                </a:solidFill>
              </a:rPr>
              <a:t>The Ten Commandments</a:t>
            </a:r>
          </a:p>
        </p:txBody>
      </p:sp>
      <p:graphicFrame>
        <p:nvGraphicFramePr>
          <p:cNvPr id="5" name="Table 4">
            <a:extLst>
              <a:ext uri="{FF2B5EF4-FFF2-40B4-BE49-F238E27FC236}">
                <a16:creationId xmlns:a16="http://schemas.microsoft.com/office/drawing/2014/main" id="{A69ABF4B-5B5C-2A12-7AF9-C7C189FE4A41}"/>
              </a:ext>
            </a:extLst>
          </p:cNvPr>
          <p:cNvGraphicFramePr>
            <a:graphicFrameLocks noGrp="1"/>
          </p:cNvGraphicFramePr>
          <p:nvPr>
            <p:extLst>
              <p:ext uri="{D42A27DB-BD31-4B8C-83A1-F6EECF244321}">
                <p14:modId xmlns:p14="http://schemas.microsoft.com/office/powerpoint/2010/main" val="298565193"/>
              </p:ext>
            </p:extLst>
          </p:nvPr>
        </p:nvGraphicFramePr>
        <p:xfrm>
          <a:off x="1011195" y="1324388"/>
          <a:ext cx="10515600" cy="2529840"/>
        </p:xfrm>
        <a:graphic>
          <a:graphicData uri="http://schemas.openxmlformats.org/drawingml/2006/table">
            <a:tbl>
              <a:tblPr firstRow="1" bandRow="1">
                <a:tableStyleId>{073A0DAA-6AF3-43AB-8588-CEC1D06C72B9}</a:tableStyleId>
              </a:tblPr>
              <a:tblGrid>
                <a:gridCol w="2103120">
                  <a:extLst>
                    <a:ext uri="{9D8B030D-6E8A-4147-A177-3AD203B41FA5}">
                      <a16:colId xmlns:a16="http://schemas.microsoft.com/office/drawing/2014/main" val="613462668"/>
                    </a:ext>
                  </a:extLst>
                </a:gridCol>
                <a:gridCol w="2103120">
                  <a:extLst>
                    <a:ext uri="{9D8B030D-6E8A-4147-A177-3AD203B41FA5}">
                      <a16:colId xmlns:a16="http://schemas.microsoft.com/office/drawing/2014/main" val="1240373444"/>
                    </a:ext>
                  </a:extLst>
                </a:gridCol>
                <a:gridCol w="2103120">
                  <a:extLst>
                    <a:ext uri="{9D8B030D-6E8A-4147-A177-3AD203B41FA5}">
                      <a16:colId xmlns:a16="http://schemas.microsoft.com/office/drawing/2014/main" val="667485512"/>
                    </a:ext>
                  </a:extLst>
                </a:gridCol>
                <a:gridCol w="2103120">
                  <a:extLst>
                    <a:ext uri="{9D8B030D-6E8A-4147-A177-3AD203B41FA5}">
                      <a16:colId xmlns:a16="http://schemas.microsoft.com/office/drawing/2014/main" val="764621567"/>
                    </a:ext>
                  </a:extLst>
                </a:gridCol>
                <a:gridCol w="2103120">
                  <a:extLst>
                    <a:ext uri="{9D8B030D-6E8A-4147-A177-3AD203B41FA5}">
                      <a16:colId xmlns:a16="http://schemas.microsoft.com/office/drawing/2014/main" val="2844978073"/>
                    </a:ext>
                  </a:extLst>
                </a:gridCol>
              </a:tblGrid>
              <a:tr h="269331">
                <a:tc>
                  <a:txBody>
                    <a:bodyPr/>
                    <a:lstStyle/>
                    <a:p>
                      <a:r>
                        <a:rPr lang="en-US" sz="2200" dirty="0"/>
                        <a:t>I AM…the Lord thy God.  </a:t>
                      </a:r>
                    </a:p>
                  </a:txBody>
                  <a:tcPr>
                    <a:solidFill>
                      <a:srgbClr val="002060"/>
                    </a:solidFill>
                  </a:tcPr>
                </a:tc>
                <a:tc>
                  <a:txBody>
                    <a:bodyPr/>
                    <a:lstStyle/>
                    <a:p>
                      <a:r>
                        <a:rPr lang="en-US" sz="2200" dirty="0"/>
                        <a:t>Do not take My Name in vain…</a:t>
                      </a:r>
                    </a:p>
                  </a:txBody>
                  <a:tcPr>
                    <a:solidFill>
                      <a:srgbClr val="002060"/>
                    </a:solidFill>
                  </a:tcPr>
                </a:tc>
                <a:tc>
                  <a:txBody>
                    <a:bodyPr/>
                    <a:lstStyle/>
                    <a:p>
                      <a:r>
                        <a:rPr lang="en-US" sz="2200" dirty="0"/>
                        <a:t>Keep holy the Sabbath</a:t>
                      </a:r>
                    </a:p>
                  </a:txBody>
                  <a:tcPr>
                    <a:solidFill>
                      <a:srgbClr val="002060"/>
                    </a:solidFill>
                  </a:tcPr>
                </a:tc>
                <a:tc>
                  <a:txBody>
                    <a:bodyPr/>
                    <a:lstStyle/>
                    <a:p>
                      <a:r>
                        <a:rPr lang="en-US" sz="2200" dirty="0"/>
                        <a:t>Honor your father and mother</a:t>
                      </a:r>
                    </a:p>
                  </a:txBody>
                  <a:tcPr>
                    <a:solidFill>
                      <a:srgbClr val="002060"/>
                    </a:solidFill>
                  </a:tcPr>
                </a:tc>
                <a:tc>
                  <a:txBody>
                    <a:bodyPr/>
                    <a:lstStyle/>
                    <a:p>
                      <a:r>
                        <a:rPr lang="en-US" sz="2200" dirty="0"/>
                        <a:t>Thou shalt not kill</a:t>
                      </a:r>
                    </a:p>
                  </a:txBody>
                  <a:tcPr>
                    <a:solidFill>
                      <a:srgbClr val="002060"/>
                    </a:solidFill>
                  </a:tcPr>
                </a:tc>
                <a:extLst>
                  <a:ext uri="{0D108BD9-81ED-4DB2-BD59-A6C34878D82A}">
                    <a16:rowId xmlns:a16="http://schemas.microsoft.com/office/drawing/2014/main" val="2036570057"/>
                  </a:ext>
                </a:extLst>
              </a:tr>
              <a:tr h="370840">
                <a:tc>
                  <a:txBody>
                    <a:bodyPr/>
                    <a:lstStyle/>
                    <a:p>
                      <a:r>
                        <a:rPr lang="en-US" sz="2200" b="1" dirty="0">
                          <a:solidFill>
                            <a:schemeClr val="bg1"/>
                          </a:solidFill>
                        </a:rPr>
                        <a:t>Thou shalt not commit adultery…</a:t>
                      </a:r>
                    </a:p>
                  </a:txBody>
                  <a:tcPr>
                    <a:solidFill>
                      <a:srgbClr val="002060"/>
                    </a:solidFill>
                  </a:tcPr>
                </a:tc>
                <a:tc>
                  <a:txBody>
                    <a:bodyPr/>
                    <a:lstStyle/>
                    <a:p>
                      <a:r>
                        <a:rPr lang="en-US" sz="2200" b="1" dirty="0">
                          <a:solidFill>
                            <a:schemeClr val="bg1"/>
                          </a:solidFill>
                        </a:rPr>
                        <a:t>Thou shalt not steal…</a:t>
                      </a:r>
                    </a:p>
                  </a:txBody>
                  <a:tcPr>
                    <a:solidFill>
                      <a:srgbClr val="002060"/>
                    </a:solidFill>
                  </a:tcPr>
                </a:tc>
                <a:tc>
                  <a:txBody>
                    <a:bodyPr/>
                    <a:lstStyle/>
                    <a:p>
                      <a:r>
                        <a:rPr lang="en-US" sz="2200" b="1" dirty="0">
                          <a:solidFill>
                            <a:schemeClr val="bg1"/>
                          </a:solidFill>
                        </a:rPr>
                        <a:t>Thou shalt not bear false witness</a:t>
                      </a:r>
                    </a:p>
                  </a:txBody>
                  <a:tcPr>
                    <a:solidFill>
                      <a:srgbClr val="002060"/>
                    </a:solidFill>
                  </a:tcPr>
                </a:tc>
                <a:tc>
                  <a:txBody>
                    <a:bodyPr/>
                    <a:lstStyle/>
                    <a:p>
                      <a:r>
                        <a:rPr lang="en-US" sz="2200" b="1" dirty="0">
                          <a:solidFill>
                            <a:schemeClr val="bg1"/>
                          </a:solidFill>
                        </a:rPr>
                        <a:t>Thou shalt not covet another’s spouse…</a:t>
                      </a:r>
                    </a:p>
                  </a:txBody>
                  <a:tcPr>
                    <a:solidFill>
                      <a:srgbClr val="002060"/>
                    </a:solidFill>
                  </a:tcPr>
                </a:tc>
                <a:tc>
                  <a:txBody>
                    <a:bodyPr/>
                    <a:lstStyle/>
                    <a:p>
                      <a:r>
                        <a:rPr lang="en-US" sz="2200" b="1" dirty="0">
                          <a:solidFill>
                            <a:schemeClr val="bg1"/>
                          </a:solidFill>
                        </a:rPr>
                        <a:t>Thou shalt not covet another’s goods (wealth)</a:t>
                      </a:r>
                    </a:p>
                  </a:txBody>
                  <a:tcPr>
                    <a:solidFill>
                      <a:srgbClr val="002060"/>
                    </a:solidFill>
                  </a:tcPr>
                </a:tc>
                <a:extLst>
                  <a:ext uri="{0D108BD9-81ED-4DB2-BD59-A6C34878D82A}">
                    <a16:rowId xmlns:a16="http://schemas.microsoft.com/office/drawing/2014/main" val="2879032422"/>
                  </a:ext>
                </a:extLst>
              </a:tr>
            </a:tbl>
          </a:graphicData>
        </a:graphic>
      </p:graphicFrame>
      <p:graphicFrame>
        <p:nvGraphicFramePr>
          <p:cNvPr id="14" name="Table 13">
            <a:extLst>
              <a:ext uri="{FF2B5EF4-FFF2-40B4-BE49-F238E27FC236}">
                <a16:creationId xmlns:a16="http://schemas.microsoft.com/office/drawing/2014/main" id="{B2BBFEAD-AA1F-E74C-2098-81EFA9AB8AC1}"/>
              </a:ext>
            </a:extLst>
          </p:cNvPr>
          <p:cNvGraphicFramePr>
            <a:graphicFrameLocks noGrp="1"/>
          </p:cNvGraphicFramePr>
          <p:nvPr>
            <p:extLst>
              <p:ext uri="{D42A27DB-BD31-4B8C-83A1-F6EECF244321}">
                <p14:modId xmlns:p14="http://schemas.microsoft.com/office/powerpoint/2010/main" val="1204129418"/>
              </p:ext>
            </p:extLst>
          </p:nvPr>
        </p:nvGraphicFramePr>
        <p:xfrm>
          <a:off x="2204995" y="4584125"/>
          <a:ext cx="8128000" cy="2042160"/>
        </p:xfrm>
        <a:graphic>
          <a:graphicData uri="http://schemas.openxmlformats.org/drawingml/2006/table">
            <a:tbl>
              <a:tblPr firstRow="1" bandRow="1">
                <a:tableStyleId>{7DF18680-E054-41AD-8BC1-D1AEF772440D}</a:tableStyleId>
              </a:tblPr>
              <a:tblGrid>
                <a:gridCol w="4064000">
                  <a:extLst>
                    <a:ext uri="{9D8B030D-6E8A-4147-A177-3AD203B41FA5}">
                      <a16:colId xmlns:a16="http://schemas.microsoft.com/office/drawing/2014/main" val="556081400"/>
                    </a:ext>
                  </a:extLst>
                </a:gridCol>
                <a:gridCol w="4064000">
                  <a:extLst>
                    <a:ext uri="{9D8B030D-6E8A-4147-A177-3AD203B41FA5}">
                      <a16:colId xmlns:a16="http://schemas.microsoft.com/office/drawing/2014/main" val="744655901"/>
                    </a:ext>
                  </a:extLst>
                </a:gridCol>
              </a:tblGrid>
              <a:tr h="370840">
                <a:tc>
                  <a:txBody>
                    <a:bodyPr/>
                    <a:lstStyle/>
                    <a:p>
                      <a:pPr algn="ctr"/>
                      <a:r>
                        <a:rPr lang="en-US" sz="2400" b="0" dirty="0">
                          <a:solidFill>
                            <a:schemeClr val="tx1"/>
                          </a:solidFill>
                        </a:rPr>
                        <a:t>Theological</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5">
                        <a:lumMod val="40000"/>
                        <a:lumOff val="60000"/>
                      </a:schemeClr>
                    </a:solidFill>
                  </a:tcPr>
                </a:tc>
                <a:tc>
                  <a:txBody>
                    <a:bodyPr/>
                    <a:lstStyle/>
                    <a:p>
                      <a:pPr algn="ctr"/>
                      <a:r>
                        <a:rPr lang="en-US" sz="2400" b="0" dirty="0">
                          <a:solidFill>
                            <a:schemeClr val="tx1"/>
                          </a:solidFill>
                        </a:rPr>
                        <a:t>Cardinal</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5">
                        <a:lumMod val="40000"/>
                        <a:lumOff val="60000"/>
                      </a:schemeClr>
                    </a:solidFill>
                  </a:tcPr>
                </a:tc>
                <a:extLst>
                  <a:ext uri="{0D108BD9-81ED-4DB2-BD59-A6C34878D82A}">
                    <a16:rowId xmlns:a16="http://schemas.microsoft.com/office/drawing/2014/main" val="2435038555"/>
                  </a:ext>
                </a:extLst>
              </a:tr>
              <a:tr h="370840">
                <a:tc>
                  <a:txBody>
                    <a:bodyPr/>
                    <a:lstStyle/>
                    <a:p>
                      <a:pPr algn="ctr"/>
                      <a:r>
                        <a:rPr lang="en-US" sz="2000" b="1" dirty="0">
                          <a:solidFill>
                            <a:schemeClr val="accent5">
                              <a:lumMod val="50000"/>
                            </a:schemeClr>
                          </a:solidFill>
                        </a:rPr>
                        <a:t>Faith</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5">
                        <a:lumMod val="40000"/>
                        <a:lumOff val="60000"/>
                      </a:schemeClr>
                    </a:solidFill>
                  </a:tcPr>
                </a:tc>
                <a:tc>
                  <a:txBody>
                    <a:bodyPr/>
                    <a:lstStyle/>
                    <a:p>
                      <a:pPr algn="ctr"/>
                      <a:r>
                        <a:rPr lang="en-US" sz="2000" b="1" dirty="0">
                          <a:solidFill>
                            <a:schemeClr val="accent5">
                              <a:lumMod val="50000"/>
                            </a:schemeClr>
                          </a:solidFill>
                        </a:rPr>
                        <a:t>Fortitude</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5">
                        <a:lumMod val="40000"/>
                        <a:lumOff val="60000"/>
                      </a:schemeClr>
                    </a:solidFill>
                  </a:tcPr>
                </a:tc>
                <a:extLst>
                  <a:ext uri="{0D108BD9-81ED-4DB2-BD59-A6C34878D82A}">
                    <a16:rowId xmlns:a16="http://schemas.microsoft.com/office/drawing/2014/main" val="3382468755"/>
                  </a:ext>
                </a:extLst>
              </a:tr>
              <a:tr h="370840">
                <a:tc>
                  <a:txBody>
                    <a:bodyPr/>
                    <a:lstStyle/>
                    <a:p>
                      <a:pPr algn="ctr"/>
                      <a:r>
                        <a:rPr lang="en-US" sz="2000" b="1" dirty="0">
                          <a:solidFill>
                            <a:schemeClr val="accent5">
                              <a:lumMod val="50000"/>
                            </a:schemeClr>
                          </a:solidFill>
                        </a:rPr>
                        <a:t>Hope</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5">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solidFill>
                            <a:schemeClr val="accent5">
                              <a:lumMod val="50000"/>
                            </a:schemeClr>
                          </a:solidFill>
                        </a:rPr>
                        <a:t>Prudence</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5">
                        <a:lumMod val="40000"/>
                        <a:lumOff val="60000"/>
                      </a:schemeClr>
                    </a:solidFill>
                  </a:tcPr>
                </a:tc>
                <a:extLst>
                  <a:ext uri="{0D108BD9-81ED-4DB2-BD59-A6C34878D82A}">
                    <a16:rowId xmlns:a16="http://schemas.microsoft.com/office/drawing/2014/main" val="2090033580"/>
                  </a:ext>
                </a:extLst>
              </a:tr>
              <a:tr h="370840">
                <a:tc>
                  <a:txBody>
                    <a:bodyPr/>
                    <a:lstStyle/>
                    <a:p>
                      <a:pPr algn="ctr"/>
                      <a:r>
                        <a:rPr lang="en-US" sz="2000" b="1" dirty="0">
                          <a:solidFill>
                            <a:schemeClr val="accent5">
                              <a:lumMod val="50000"/>
                            </a:schemeClr>
                          </a:solidFill>
                        </a:rPr>
                        <a:t>Charity (Love)</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5">
                        <a:lumMod val="40000"/>
                        <a:lumOff val="60000"/>
                      </a:schemeClr>
                    </a:solidFill>
                  </a:tcPr>
                </a:tc>
                <a:tc>
                  <a:txBody>
                    <a:bodyPr/>
                    <a:lstStyle/>
                    <a:p>
                      <a:pPr algn="ctr"/>
                      <a:r>
                        <a:rPr lang="en-US" sz="2000" b="1" dirty="0">
                          <a:solidFill>
                            <a:schemeClr val="accent5">
                              <a:lumMod val="50000"/>
                            </a:schemeClr>
                          </a:solidFill>
                        </a:rPr>
                        <a:t>Justice</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5">
                        <a:lumMod val="40000"/>
                        <a:lumOff val="60000"/>
                      </a:schemeClr>
                    </a:solidFill>
                  </a:tcPr>
                </a:tc>
                <a:extLst>
                  <a:ext uri="{0D108BD9-81ED-4DB2-BD59-A6C34878D82A}">
                    <a16:rowId xmlns:a16="http://schemas.microsoft.com/office/drawing/2014/main" val="982938988"/>
                  </a:ext>
                </a:extLst>
              </a:tr>
              <a:tr h="370840">
                <a:tc>
                  <a:txBody>
                    <a:bodyPr/>
                    <a:lstStyle/>
                    <a:p>
                      <a:pPr algn="ctr"/>
                      <a:endParaRPr lang="en-US" sz="2000" b="1">
                        <a:solidFill>
                          <a:schemeClr val="accent5">
                            <a:lumMod val="50000"/>
                          </a:schemeClr>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5">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solidFill>
                            <a:schemeClr val="accent5">
                              <a:lumMod val="50000"/>
                            </a:schemeClr>
                          </a:solidFill>
                        </a:rPr>
                        <a:t>Temperance</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5">
                        <a:lumMod val="40000"/>
                        <a:lumOff val="60000"/>
                      </a:schemeClr>
                    </a:solidFill>
                  </a:tcPr>
                </a:tc>
                <a:extLst>
                  <a:ext uri="{0D108BD9-81ED-4DB2-BD59-A6C34878D82A}">
                    <a16:rowId xmlns:a16="http://schemas.microsoft.com/office/drawing/2014/main" val="895533651"/>
                  </a:ext>
                </a:extLst>
              </a:tr>
            </a:tbl>
          </a:graphicData>
        </a:graphic>
      </p:graphicFrame>
      <p:sp>
        <p:nvSpPr>
          <p:cNvPr id="15" name="TextBox 14">
            <a:extLst>
              <a:ext uri="{FF2B5EF4-FFF2-40B4-BE49-F238E27FC236}">
                <a16:creationId xmlns:a16="http://schemas.microsoft.com/office/drawing/2014/main" id="{FAA6428D-0C39-8C08-A27E-3888A9430E82}"/>
              </a:ext>
            </a:extLst>
          </p:cNvPr>
          <p:cNvSpPr txBox="1"/>
          <p:nvPr/>
        </p:nvSpPr>
        <p:spPr>
          <a:xfrm>
            <a:off x="5258142" y="3957567"/>
            <a:ext cx="2021707" cy="523220"/>
          </a:xfrm>
          <a:prstGeom prst="rect">
            <a:avLst/>
          </a:prstGeom>
          <a:noFill/>
        </p:spPr>
        <p:txBody>
          <a:bodyPr wrap="none" rtlCol="0">
            <a:spAutoFit/>
          </a:bodyPr>
          <a:lstStyle/>
          <a:p>
            <a:r>
              <a:rPr lang="en-US" sz="2800" b="1" dirty="0">
                <a:solidFill>
                  <a:schemeClr val="accent5">
                    <a:lumMod val="75000"/>
                  </a:schemeClr>
                </a:solidFill>
              </a:rPr>
              <a:t>The Virtues</a:t>
            </a:r>
          </a:p>
        </p:txBody>
      </p:sp>
    </p:spTree>
    <p:extLst>
      <p:ext uri="{BB962C8B-B14F-4D97-AF65-F5344CB8AC3E}">
        <p14:creationId xmlns:p14="http://schemas.microsoft.com/office/powerpoint/2010/main" val="36421411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207CA3-8BE5-9FCA-8967-E98FCB260D53}"/>
              </a:ext>
            </a:extLst>
          </p:cNvPr>
          <p:cNvSpPr>
            <a:spLocks noGrp="1"/>
          </p:cNvSpPr>
          <p:nvPr>
            <p:ph type="title"/>
          </p:nvPr>
        </p:nvSpPr>
        <p:spPr>
          <a:xfrm>
            <a:off x="838200" y="365126"/>
            <a:ext cx="8590005" cy="536918"/>
          </a:xfrm>
        </p:spPr>
        <p:txBody>
          <a:bodyPr>
            <a:normAutofit/>
          </a:bodyPr>
          <a:lstStyle/>
          <a:p>
            <a:r>
              <a:rPr lang="en-US" sz="2800" dirty="0">
                <a:solidFill>
                  <a:srgbClr val="C00000"/>
                </a:solidFill>
              </a:rPr>
              <a:t>What do you believe?  The Fibers That Create the Strands 3</a:t>
            </a:r>
            <a:endParaRPr lang="en-US" sz="2800" dirty="0"/>
          </a:p>
        </p:txBody>
      </p:sp>
      <p:pic>
        <p:nvPicPr>
          <p:cNvPr id="4" name="Picture 3">
            <a:extLst>
              <a:ext uri="{FF2B5EF4-FFF2-40B4-BE49-F238E27FC236}">
                <a16:creationId xmlns:a16="http://schemas.microsoft.com/office/drawing/2014/main" id="{22053641-5942-1581-B284-DE0BC6732E88}"/>
              </a:ext>
            </a:extLst>
          </p:cNvPr>
          <p:cNvPicPr>
            <a:picLocks noChangeAspect="1"/>
          </p:cNvPicPr>
          <p:nvPr/>
        </p:nvPicPr>
        <p:blipFill>
          <a:blip r:embed="rId2"/>
          <a:stretch>
            <a:fillRect/>
          </a:stretch>
        </p:blipFill>
        <p:spPr>
          <a:xfrm>
            <a:off x="1697355" y="1243395"/>
            <a:ext cx="8797290" cy="4371211"/>
          </a:xfrm>
          <a:prstGeom prst="rect">
            <a:avLst/>
          </a:prstGeom>
        </p:spPr>
      </p:pic>
    </p:spTree>
    <p:extLst>
      <p:ext uri="{BB962C8B-B14F-4D97-AF65-F5344CB8AC3E}">
        <p14:creationId xmlns:p14="http://schemas.microsoft.com/office/powerpoint/2010/main" val="218209044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1846</TotalTime>
  <Words>2976</Words>
  <Application>Microsoft Office PowerPoint</Application>
  <PresentationFormat>Widescreen</PresentationFormat>
  <Paragraphs>246</Paragraphs>
  <Slides>24</Slides>
  <Notes>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24</vt:i4>
      </vt:variant>
    </vt:vector>
  </HeadingPairs>
  <TitlesOfParts>
    <vt:vector size="31" baseType="lpstr">
      <vt:lpstr>Aptos</vt:lpstr>
      <vt:lpstr>Aptos Display</vt:lpstr>
      <vt:lpstr>Arial</vt:lpstr>
      <vt:lpstr>Arial Rounded MT Bold</vt:lpstr>
      <vt:lpstr>Calibri</vt:lpstr>
      <vt:lpstr>Times New Roman</vt:lpstr>
      <vt:lpstr>Office Theme</vt:lpstr>
      <vt:lpstr>PowerPoint Presentation</vt:lpstr>
      <vt:lpstr>Author and Presenter:</vt:lpstr>
      <vt:lpstr>Introduction</vt:lpstr>
      <vt:lpstr>Boundaries – Christian Marriage from the Catholic perspective of Sacrament</vt:lpstr>
      <vt:lpstr>The ‘Parable of the Cord’</vt:lpstr>
      <vt:lpstr>The ‘Parable of the Cord’</vt:lpstr>
      <vt:lpstr>What do you believe?  The Fibers That Create the Strands</vt:lpstr>
      <vt:lpstr>What do you believe?  The Fibers That Create the Strands 2</vt:lpstr>
      <vt:lpstr>What do you believe?  The Fibers That Create the Strands 3</vt:lpstr>
      <vt:lpstr>Ply 1 of 3 Covenant Commitment</vt:lpstr>
      <vt:lpstr>Ply 1 of 3 Covenant Commitment</vt:lpstr>
      <vt:lpstr>Ply 2 of 3 Speaking – Divine Gift of Creation</vt:lpstr>
      <vt:lpstr>Ply 2 of 3 Speaking – Divine Gift of Creation</vt:lpstr>
      <vt:lpstr>Ply 2 of 3 Speaking – Divine Gift of Creation</vt:lpstr>
      <vt:lpstr>Ply 2 of 3 Speaking – Divine Gift of Creation</vt:lpstr>
      <vt:lpstr>Ply 3 of 3 Healing the Wounds of the Embodied Spirit</vt:lpstr>
      <vt:lpstr>Ply 3 of 3 Healing the Wounds of the Embodied Spirit</vt:lpstr>
      <vt:lpstr>Ply 3 of 3 Healing the Wounds of the Embodied Spirit</vt:lpstr>
      <vt:lpstr>Ply 3 of 3 Healing the Wounds of the Embodied Spirit</vt:lpstr>
      <vt:lpstr>The Example You Give at the Altar</vt:lpstr>
      <vt:lpstr>The Vows You Profess at the Altar</vt:lpstr>
      <vt:lpstr>Epilogue</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John Zoll</dc:creator>
  <cp:lastModifiedBy>John Zoll</cp:lastModifiedBy>
  <cp:revision>11</cp:revision>
  <dcterms:created xsi:type="dcterms:W3CDTF">2024-08-05T13:22:41Z</dcterms:created>
  <dcterms:modified xsi:type="dcterms:W3CDTF">2024-08-06T20:09:33Z</dcterms:modified>
</cp:coreProperties>
</file>